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82" r:id="rId4"/>
    <p:sldId id="290" r:id="rId5"/>
    <p:sldId id="292" r:id="rId6"/>
    <p:sldId id="283" r:id="rId7"/>
    <p:sldId id="293" r:id="rId8"/>
    <p:sldId id="295" r:id="rId9"/>
    <p:sldId id="297" r:id="rId10"/>
    <p:sldId id="298" r:id="rId11"/>
    <p:sldId id="299" r:id="rId12"/>
    <p:sldId id="309" r:id="rId13"/>
    <p:sldId id="316" r:id="rId14"/>
    <p:sldId id="328" r:id="rId15"/>
    <p:sldId id="314" r:id="rId16"/>
    <p:sldId id="320" r:id="rId17"/>
    <p:sldId id="329" r:id="rId18"/>
    <p:sldId id="321" r:id="rId19"/>
    <p:sldId id="330" r:id="rId20"/>
    <p:sldId id="323" r:id="rId21"/>
    <p:sldId id="324" r:id="rId22"/>
    <p:sldId id="325" r:id="rId23"/>
    <p:sldId id="327" r:id="rId24"/>
    <p:sldId id="318" r:id="rId25"/>
    <p:sldId id="311" r:id="rId26"/>
    <p:sldId id="319" r:id="rId27"/>
    <p:sldId id="313" r:id="rId2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3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06475-807B-478B-B538-E524F7509F05}" type="datetimeFigureOut">
              <a:rPr lang="de-AT" smtClean="0"/>
              <a:pPr/>
              <a:t>09.12.2015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175AD-7721-4060-A86F-567902FE091A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719291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6E0216-D3C3-4353-A4B8-A6EDC1575761}" type="slidenum">
              <a:rPr lang="de-AT" altLang="de-DE" smtClean="0"/>
              <a:pPr eaLnBrk="1" hangingPunct="1">
                <a:spcBef>
                  <a:spcPct val="0"/>
                </a:spcBef>
              </a:pPr>
              <a:t>1</a:t>
            </a:fld>
            <a:endParaRPr lang="de-AT" altLang="de-DE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175AD-7721-4060-A86F-567902FE091A}" type="slidenum">
              <a:rPr lang="de-AT" smtClean="0"/>
              <a:pPr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38376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777576-B100-4ED8-9E25-21BA0160743A}" type="slidenum">
              <a:rPr lang="de-AT" altLang="de-DE" smtClean="0"/>
              <a:pPr eaLnBrk="1" hangingPunct="1">
                <a:spcBef>
                  <a:spcPct val="0"/>
                </a:spcBef>
              </a:pPr>
              <a:t>26</a:t>
            </a:fld>
            <a:endParaRPr lang="de-AT" altLang="de-DE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C820B-EC6D-4417-A0F5-8E2CBA7C2D99}" type="datetimeFigureOut">
              <a:rPr lang="de-AT" smtClean="0"/>
              <a:pPr/>
              <a:t>09.12.2015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164D-628B-474C-80FE-A69C5B945575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734455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C820B-EC6D-4417-A0F5-8E2CBA7C2D99}" type="datetimeFigureOut">
              <a:rPr lang="de-AT" smtClean="0"/>
              <a:pPr/>
              <a:t>09.12.2015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164D-628B-474C-80FE-A69C5B945575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03245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C820B-EC6D-4417-A0F5-8E2CBA7C2D99}" type="datetimeFigureOut">
              <a:rPr lang="de-AT" smtClean="0"/>
              <a:pPr/>
              <a:t>09.12.2015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164D-628B-474C-80FE-A69C5B945575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268273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C820B-EC6D-4417-A0F5-8E2CBA7C2D99}" type="datetimeFigureOut">
              <a:rPr lang="de-AT" smtClean="0"/>
              <a:pPr/>
              <a:t>09.12.2015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164D-628B-474C-80FE-A69C5B945575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63281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C820B-EC6D-4417-A0F5-8E2CBA7C2D99}" type="datetimeFigureOut">
              <a:rPr lang="de-AT" smtClean="0"/>
              <a:pPr/>
              <a:t>09.12.2015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164D-628B-474C-80FE-A69C5B945575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604851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C820B-EC6D-4417-A0F5-8E2CBA7C2D99}" type="datetimeFigureOut">
              <a:rPr lang="de-AT" smtClean="0"/>
              <a:pPr/>
              <a:t>09.12.2015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164D-628B-474C-80FE-A69C5B945575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478985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C820B-EC6D-4417-A0F5-8E2CBA7C2D99}" type="datetimeFigureOut">
              <a:rPr lang="de-AT" smtClean="0"/>
              <a:pPr/>
              <a:t>09.12.2015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164D-628B-474C-80FE-A69C5B945575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297767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C820B-EC6D-4417-A0F5-8E2CBA7C2D99}" type="datetimeFigureOut">
              <a:rPr lang="de-AT" smtClean="0"/>
              <a:pPr/>
              <a:t>09.12.2015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164D-628B-474C-80FE-A69C5B945575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2302734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C820B-EC6D-4417-A0F5-8E2CBA7C2D99}" type="datetimeFigureOut">
              <a:rPr lang="de-AT" smtClean="0"/>
              <a:pPr/>
              <a:t>09.12.2015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164D-628B-474C-80FE-A69C5B945575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39032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C820B-EC6D-4417-A0F5-8E2CBA7C2D99}" type="datetimeFigureOut">
              <a:rPr lang="de-AT" smtClean="0"/>
              <a:pPr/>
              <a:t>09.12.2015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164D-628B-474C-80FE-A69C5B945575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7004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C820B-EC6D-4417-A0F5-8E2CBA7C2D99}" type="datetimeFigureOut">
              <a:rPr lang="de-AT" smtClean="0"/>
              <a:pPr/>
              <a:t>09.12.2015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164D-628B-474C-80FE-A69C5B945575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711761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C820B-EC6D-4417-A0F5-8E2CBA7C2D99}" type="datetimeFigureOut">
              <a:rPr lang="de-AT" smtClean="0"/>
              <a:pPr/>
              <a:t>09.12.2015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D164D-628B-474C-80FE-A69C5B945575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209716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413" y="-171450"/>
            <a:ext cx="9505951" cy="1439863"/>
          </a:xfrm>
        </p:spPr>
        <p:txBody>
          <a:bodyPr/>
          <a:lstStyle/>
          <a:p>
            <a:pPr eaLnBrk="1" hangingPunct="1"/>
            <a:r>
              <a:rPr lang="de-AT" altLang="de-DE" sz="4000" smtClean="0">
                <a:solidFill>
                  <a:srgbClr val="FF6600"/>
                </a:solidFill>
              </a:rPr>
              <a:t>IG-Milch: </a:t>
            </a:r>
            <a:r>
              <a:rPr lang="de-AT" altLang="de-DE" sz="4000" u="sng" smtClean="0">
                <a:solidFill>
                  <a:srgbClr val="FF6600"/>
                </a:solidFill>
              </a:rPr>
              <a:t>Nicht</a:t>
            </a:r>
            <a:r>
              <a:rPr lang="de-AT" altLang="de-DE" sz="4000" smtClean="0">
                <a:solidFill>
                  <a:srgbClr val="FF6600"/>
                </a:solidFill>
              </a:rPr>
              <a:t>  Wachsen und Weichen Wir gehen den solidarischen Weg</a:t>
            </a:r>
            <a:endParaRPr lang="de-AT" altLang="de-DE" sz="1800" smtClean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68313" y="1628775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sz="280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572000" y="1628775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sz="280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628775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sz="2800"/>
          </a:p>
        </p:txBody>
      </p:sp>
      <p:pic>
        <p:nvPicPr>
          <p:cNvPr id="2054" name="Picture 6" descr="Doppelgesicht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3850" y="1449388"/>
            <a:ext cx="4178300" cy="47879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5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de-DE" altLang="de-DE" smtClean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4643438" y="1628775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sz="2800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643438" y="1628775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sz="2800"/>
          </a:p>
        </p:txBody>
      </p:sp>
      <p:pic>
        <p:nvPicPr>
          <p:cNvPr id="2058" name="Picture 10" descr="2Köpfe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875"/>
            <a:ext cx="4110038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Fußzeilenplatzhalt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 smtClean="0"/>
              <a:t>Franz Rohrmoser Konfliktforscher</a:t>
            </a:r>
          </a:p>
        </p:txBody>
      </p:sp>
    </p:spTree>
    <p:extLst>
      <p:ext uri="{BB962C8B-B14F-4D97-AF65-F5344CB8AC3E}">
        <p14:creationId xmlns:p14="http://schemas.microsoft.com/office/powerpoint/2010/main" xmlns="" val="37133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988"/>
            <a:ext cx="8229600" cy="1143000"/>
          </a:xfrm>
        </p:spPr>
        <p:txBody>
          <a:bodyPr/>
          <a:lstStyle/>
          <a:p>
            <a:pPr eaLnBrk="1" hangingPunct="1"/>
            <a:r>
              <a:rPr lang="de-AT" altLang="de-DE" sz="3200" smtClean="0">
                <a:solidFill>
                  <a:srgbClr val="FF6600"/>
                </a:solidFill>
              </a:rPr>
              <a:t>Die Identifikation mit dem Großen aus  Nachahmung bearbeiten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39850"/>
            <a:ext cx="8589963" cy="55181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AT" altLang="de-DE" smtClean="0"/>
              <a:t>Die Großen sind </a:t>
            </a:r>
            <a:r>
              <a:rPr lang="de-AT" altLang="de-DE" b="1" smtClean="0"/>
              <a:t>zum Leitbild geworden</a:t>
            </a:r>
            <a:r>
              <a:rPr lang="de-AT" altLang="de-DE" smtClean="0"/>
              <a:t>. In einer Art „Flucht nach vorne“ </a:t>
            </a:r>
            <a:r>
              <a:rPr lang="de-AT" altLang="de-DE" b="1" smtClean="0"/>
              <a:t>identifizieren</a:t>
            </a:r>
            <a:r>
              <a:rPr lang="de-AT" altLang="de-DE" smtClean="0"/>
              <a:t> sich Kleine mit dem Großen. 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AT" altLang="de-DE" smtClean="0">
                <a:solidFill>
                  <a:srgbClr val="FF6600"/>
                </a:solidFill>
              </a:rPr>
              <a:t>Der Wunsch ist: „</a:t>
            </a:r>
            <a:r>
              <a:rPr lang="de-AT" altLang="de-DE" b="1" smtClean="0">
                <a:solidFill>
                  <a:srgbClr val="FF6600"/>
                </a:solidFill>
              </a:rPr>
              <a:t>Ich will sein wie er“,</a:t>
            </a:r>
            <a:r>
              <a:rPr lang="de-AT" altLang="de-DE" smtClean="0">
                <a:solidFill>
                  <a:srgbClr val="FF6600"/>
                </a:solidFill>
              </a:rPr>
              <a:t> es ist der Versuch selber ein Großer zu werden.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AT" altLang="de-DE" smtClean="0"/>
              <a:t>Bei diesem Vorgang der Identifikation mit dem Großen, werden die beteiligten Bauern </a:t>
            </a:r>
            <a:r>
              <a:rPr lang="de-AT" altLang="de-DE" b="1" smtClean="0"/>
              <a:t>zum Mittäter.</a:t>
            </a:r>
            <a:r>
              <a:rPr lang="de-AT" altLang="de-DE" smtClean="0">
                <a:solidFill>
                  <a:srgbClr val="FF66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de-AT" altLang="de-DE" smtClean="0">
                <a:solidFill>
                  <a:srgbClr val="FF66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de-AT" altLang="de-DE" smtClean="0">
              <a:solidFill>
                <a:srgbClr val="FF6600"/>
              </a:solidFill>
            </a:endParaRPr>
          </a:p>
        </p:txBody>
      </p:sp>
      <p:sp>
        <p:nvSpPr>
          <p:cNvPr id="19460" name="Fußzeilenplatzhalt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 smtClean="0"/>
              <a:t>Franz Rohrmoser Konfliktforscher</a:t>
            </a:r>
          </a:p>
        </p:txBody>
      </p:sp>
    </p:spTree>
    <p:extLst>
      <p:ext uri="{BB962C8B-B14F-4D97-AF65-F5344CB8AC3E}">
        <p14:creationId xmlns:p14="http://schemas.microsoft.com/office/powerpoint/2010/main" xmlns="" val="120694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578850" cy="1341438"/>
          </a:xfrm>
        </p:spPr>
        <p:txBody>
          <a:bodyPr/>
          <a:lstStyle/>
          <a:p>
            <a:pPr eaLnBrk="1" hangingPunct="1"/>
            <a:r>
              <a:rPr lang="de-AT" altLang="de-DE" sz="3600" dirty="0" smtClean="0">
                <a:solidFill>
                  <a:srgbClr val="FF6600"/>
                </a:solidFill>
              </a:rPr>
              <a:t>Bewusstseinsbildung: Identifikation und Nachahmung auflösen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4713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AT" altLang="de-DE" smtClean="0"/>
              <a:t>Mit dem Wunsch selber ein Großer zu sein </a:t>
            </a:r>
            <a:r>
              <a:rPr lang="de-AT" altLang="de-DE" b="1" smtClean="0"/>
              <a:t>verstärken</a:t>
            </a:r>
            <a:r>
              <a:rPr lang="de-AT" altLang="de-DE" smtClean="0"/>
              <a:t> </a:t>
            </a:r>
            <a:r>
              <a:rPr lang="de-AT" altLang="de-DE" b="1" smtClean="0"/>
              <a:t>Bauern selber</a:t>
            </a:r>
            <a:r>
              <a:rPr lang="de-AT" altLang="de-DE" smtClean="0"/>
              <a:t> das Verdrängungssystem und halten es aufrecht. 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AT" altLang="de-DE" smtClean="0">
                <a:solidFill>
                  <a:srgbClr val="FF6600"/>
                </a:solidFill>
              </a:rPr>
              <a:t>Bäuerinnen und Bauern die hier aussteigen wollen, müssen durch Bewusstwerden das „</a:t>
            </a:r>
            <a:r>
              <a:rPr lang="de-AT" altLang="de-DE" b="1" smtClean="0">
                <a:solidFill>
                  <a:srgbClr val="FF6600"/>
                </a:solidFill>
              </a:rPr>
              <a:t>Idealbild des Großen aus sich selbst vertreiben“.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AT" altLang="de-DE" smtClean="0"/>
              <a:t>Wo Betroffene ihre eigene Mittäterschaft erkennen, </a:t>
            </a:r>
            <a:r>
              <a:rPr lang="de-AT" altLang="de-DE" b="1" smtClean="0"/>
              <a:t>passiert sofort eine Veränderung.</a:t>
            </a:r>
          </a:p>
        </p:txBody>
      </p:sp>
      <p:sp>
        <p:nvSpPr>
          <p:cNvPr id="20484" name="Fußzeilenplatzhalt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 smtClean="0"/>
              <a:t>Franz Rohrmoser Konfliktforscher</a:t>
            </a:r>
          </a:p>
        </p:txBody>
      </p:sp>
    </p:spTree>
    <p:extLst>
      <p:ext uri="{BB962C8B-B14F-4D97-AF65-F5344CB8AC3E}">
        <p14:creationId xmlns:p14="http://schemas.microsoft.com/office/powerpoint/2010/main" xmlns="" val="163777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8928100" cy="1268413"/>
          </a:xfrm>
        </p:spPr>
        <p:txBody>
          <a:bodyPr/>
          <a:lstStyle/>
          <a:p>
            <a:pPr eaLnBrk="1" hangingPunct="1"/>
            <a:r>
              <a:rPr lang="de-AT" altLang="de-DE" sz="3200" smtClean="0">
                <a:solidFill>
                  <a:srgbClr val="FF6600"/>
                </a:solidFill>
              </a:rPr>
              <a:t>Lassen sich Bauernvertreter kaufen ? Missbrauch eines Vertrauensverhältnisses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28775"/>
            <a:ext cx="5040312" cy="4679950"/>
          </a:xfrm>
        </p:spPr>
        <p:txBody>
          <a:bodyPr/>
          <a:lstStyle/>
          <a:p>
            <a:pPr eaLnBrk="1" hangingPunct="1">
              <a:spcBef>
                <a:spcPct val="35000"/>
              </a:spcBef>
              <a:buFontTx/>
              <a:buNone/>
            </a:pPr>
            <a:r>
              <a:rPr lang="de-AT" altLang="de-DE" smtClean="0"/>
              <a:t>   1.  Der Interessen-Konflikt zwischen Bauern und Milch- industrie </a:t>
            </a:r>
            <a:r>
              <a:rPr lang="de-AT" altLang="de-DE" b="1" u="sng" smtClean="0"/>
              <a:t>wird verleugnet.</a:t>
            </a:r>
            <a:r>
              <a:rPr lang="de-AT" altLang="de-DE" smtClean="0"/>
              <a:t>  </a:t>
            </a:r>
          </a:p>
          <a:p>
            <a:pPr eaLnBrk="1" hangingPunct="1">
              <a:spcBef>
                <a:spcPct val="35000"/>
              </a:spcBef>
              <a:buFontTx/>
              <a:buNone/>
            </a:pPr>
            <a:r>
              <a:rPr lang="de-AT" altLang="de-DE" smtClean="0"/>
              <a:t>   2.  </a:t>
            </a:r>
            <a:r>
              <a:rPr lang="de-AT" altLang="de-DE" smtClean="0">
                <a:solidFill>
                  <a:srgbClr val="FF0000"/>
                </a:solidFill>
              </a:rPr>
              <a:t>Bauernvertreter werden gekauft, sie vertreten die Position der Industrie </a:t>
            </a:r>
            <a:r>
              <a:rPr lang="de-AT" altLang="de-DE" b="1" smtClean="0">
                <a:solidFill>
                  <a:srgbClr val="FF0000"/>
                </a:solidFill>
              </a:rPr>
              <a:t>gegen die Interessen</a:t>
            </a:r>
            <a:r>
              <a:rPr lang="de-AT" altLang="de-DE" smtClean="0">
                <a:solidFill>
                  <a:srgbClr val="FF0000"/>
                </a:solidFill>
              </a:rPr>
              <a:t> ihrer anvertrauten Wähler. </a:t>
            </a:r>
          </a:p>
          <a:p>
            <a:pPr eaLnBrk="1" hangingPunct="1">
              <a:spcBef>
                <a:spcPct val="35000"/>
              </a:spcBef>
              <a:buFontTx/>
              <a:buNone/>
            </a:pPr>
            <a:r>
              <a:rPr lang="de-AT" altLang="de-DE" smtClean="0"/>
              <a:t>   3.  Das ist Missbrauch eines </a:t>
            </a:r>
            <a:r>
              <a:rPr lang="de-AT" altLang="de-DE" b="1" smtClean="0"/>
              <a:t>Vertrauensverhältnisses</a:t>
            </a:r>
          </a:p>
        </p:txBody>
      </p:sp>
      <p:pic>
        <p:nvPicPr>
          <p:cNvPr id="6148" name="Picture 4" descr="Doppelgesicht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92725" y="1628775"/>
            <a:ext cx="3851275" cy="446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9" name="Fußzeilenplatzhalt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 smtClean="0"/>
              <a:t>Franz Rohrmoser Konfliktforscher</a:t>
            </a:r>
          </a:p>
        </p:txBody>
      </p:sp>
    </p:spTree>
    <p:extLst>
      <p:ext uri="{BB962C8B-B14F-4D97-AF65-F5344CB8AC3E}">
        <p14:creationId xmlns:p14="http://schemas.microsoft.com/office/powerpoint/2010/main" xmlns="" val="418878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9009063" cy="1081087"/>
          </a:xfrm>
        </p:spPr>
        <p:txBody>
          <a:bodyPr/>
          <a:lstStyle/>
          <a:p>
            <a:pPr eaLnBrk="1" hangingPunct="1"/>
            <a:r>
              <a:rPr lang="de-AT" altLang="de-DE" sz="3200" smtClean="0"/>
              <a:t/>
            </a:r>
            <a:br>
              <a:rPr lang="de-AT" altLang="de-DE" sz="3200" smtClean="0"/>
            </a:br>
            <a:r>
              <a:rPr lang="de-AT" altLang="de-DE" sz="3200" smtClean="0">
                <a:solidFill>
                  <a:srgbClr val="FF6600"/>
                </a:solidFill>
              </a:rPr>
              <a:t> Zwiespältigkeit der gekauften Bauernvertretung</a:t>
            </a:r>
            <a:endParaRPr lang="de-AT" altLang="de-DE" sz="32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buFontTx/>
              <a:buNone/>
              <a:defRPr/>
            </a:pPr>
            <a:r>
              <a:rPr lang="de-AT" altLang="de-DE" dirty="0" smtClean="0"/>
              <a:t>Wenn Interessenvertreter von Lobbys gekaut sind, ist das ein Zustand von Helfern, </a:t>
            </a:r>
            <a:r>
              <a:rPr lang="de-AT" altLang="de-DE" b="1" dirty="0" smtClean="0"/>
              <a:t>die nicht mehr helfen können</a:t>
            </a:r>
            <a:r>
              <a:rPr lang="de-AT" altLang="de-DE" dirty="0" smtClean="0"/>
              <a:t>, weil sie selber missbraucht werden.</a:t>
            </a:r>
          </a:p>
          <a:p>
            <a:pPr marL="0" indent="0" eaLnBrk="1" hangingPunct="1">
              <a:spcBef>
                <a:spcPct val="30000"/>
              </a:spcBef>
              <a:buFontTx/>
              <a:buNone/>
              <a:defRPr/>
            </a:pPr>
            <a:r>
              <a:rPr lang="de-AT" altLang="de-DE" dirty="0" smtClean="0">
                <a:solidFill>
                  <a:srgbClr val="FF6600"/>
                </a:solidFill>
              </a:rPr>
              <a:t>Dies wirkt sich </a:t>
            </a:r>
            <a:r>
              <a:rPr lang="de-AT" altLang="de-DE" b="1" dirty="0" smtClean="0">
                <a:solidFill>
                  <a:srgbClr val="FF6600"/>
                </a:solidFill>
              </a:rPr>
              <a:t>dreifach negativ aus</a:t>
            </a:r>
            <a:r>
              <a:rPr lang="de-AT" altLang="de-DE" dirty="0" smtClean="0">
                <a:solidFill>
                  <a:srgbClr val="FF6600"/>
                </a:solidFill>
              </a:rPr>
              <a:t>: </a:t>
            </a:r>
          </a:p>
          <a:p>
            <a:pPr marL="0" indent="0" eaLnBrk="1" hangingPunct="1">
              <a:spcBef>
                <a:spcPct val="30000"/>
              </a:spcBef>
              <a:buFontTx/>
              <a:buNone/>
              <a:defRPr/>
            </a:pPr>
            <a:r>
              <a:rPr lang="de-AT" altLang="de-DE" dirty="0" smtClean="0">
                <a:solidFill>
                  <a:srgbClr val="FF6600"/>
                </a:solidFill>
              </a:rPr>
              <a:t>- die Bauern werden </a:t>
            </a:r>
            <a:r>
              <a:rPr lang="de-AT" altLang="de-DE" b="1" dirty="0" smtClean="0">
                <a:solidFill>
                  <a:srgbClr val="FF6600"/>
                </a:solidFill>
              </a:rPr>
              <a:t>getäuscht</a:t>
            </a:r>
          </a:p>
          <a:p>
            <a:pPr eaLnBrk="1" hangingPunct="1">
              <a:spcBef>
                <a:spcPct val="30000"/>
              </a:spcBef>
              <a:buFontTx/>
              <a:buChar char="-"/>
              <a:defRPr/>
            </a:pPr>
            <a:r>
              <a:rPr lang="de-AT" altLang="de-DE" dirty="0" smtClean="0">
                <a:solidFill>
                  <a:srgbClr val="FF6600"/>
                </a:solidFill>
              </a:rPr>
              <a:t>sie </a:t>
            </a:r>
            <a:r>
              <a:rPr lang="de-AT" altLang="de-DE" b="1" dirty="0" smtClean="0">
                <a:solidFill>
                  <a:srgbClr val="FF6600"/>
                </a:solidFill>
              </a:rPr>
              <a:t>verlieren </a:t>
            </a:r>
            <a:r>
              <a:rPr lang="de-AT" altLang="de-DE" dirty="0" smtClean="0">
                <a:solidFill>
                  <a:srgbClr val="FF6600"/>
                </a:solidFill>
              </a:rPr>
              <a:t>ihre Vertretung </a:t>
            </a:r>
            <a:endParaRPr lang="de-AT" altLang="de-DE" dirty="0">
              <a:solidFill>
                <a:srgbClr val="FF6600"/>
              </a:solidFill>
            </a:endParaRPr>
          </a:p>
          <a:p>
            <a:pPr eaLnBrk="1" hangingPunct="1">
              <a:spcBef>
                <a:spcPct val="30000"/>
              </a:spcBef>
              <a:buFontTx/>
              <a:buChar char="-"/>
              <a:defRPr/>
            </a:pPr>
            <a:r>
              <a:rPr lang="de-AT" altLang="de-DE" dirty="0">
                <a:solidFill>
                  <a:srgbClr val="FF6600"/>
                </a:solidFill>
              </a:rPr>
              <a:t>s</a:t>
            </a:r>
            <a:r>
              <a:rPr lang="de-AT" altLang="de-DE" dirty="0" smtClean="0">
                <a:solidFill>
                  <a:srgbClr val="FF6600"/>
                </a:solidFill>
              </a:rPr>
              <a:t>ie verlieren ihre </a:t>
            </a:r>
            <a:r>
              <a:rPr lang="de-AT" altLang="de-DE" b="1" dirty="0" smtClean="0">
                <a:solidFill>
                  <a:srgbClr val="FF6600"/>
                </a:solidFill>
              </a:rPr>
              <a:t>Mitbestimmung</a:t>
            </a:r>
            <a:r>
              <a:rPr lang="de-AT" altLang="de-DE" dirty="0" smtClean="0">
                <a:solidFill>
                  <a:srgbClr val="FF6600"/>
                </a:solidFill>
              </a:rPr>
              <a:t>.</a:t>
            </a:r>
            <a:endParaRPr lang="de-AT" altLang="de-DE" b="1" dirty="0" smtClean="0">
              <a:solidFill>
                <a:srgbClr val="FF6600"/>
              </a:solidFill>
            </a:endParaRPr>
          </a:p>
        </p:txBody>
      </p:sp>
      <p:sp>
        <p:nvSpPr>
          <p:cNvPr id="7172" name="Fußzeilenplatzhalt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 smtClean="0"/>
              <a:t>Franz Rohrmoser Konfliktforscher</a:t>
            </a:r>
          </a:p>
        </p:txBody>
      </p:sp>
    </p:spTree>
    <p:extLst>
      <p:ext uri="{BB962C8B-B14F-4D97-AF65-F5344CB8AC3E}">
        <p14:creationId xmlns:p14="http://schemas.microsoft.com/office/powerpoint/2010/main" xmlns="" val="82914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064500" cy="1125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AT" altLang="de-DE" sz="3200" smtClean="0">
                <a:solidFill>
                  <a:srgbClr val="FF6600"/>
                </a:solidFill>
              </a:rPr>
              <a:t/>
            </a:r>
            <a:br>
              <a:rPr lang="de-AT" altLang="de-DE" sz="3200" smtClean="0">
                <a:solidFill>
                  <a:srgbClr val="FF6600"/>
                </a:solidFill>
              </a:rPr>
            </a:br>
            <a:r>
              <a:rPr lang="de-AT" altLang="de-DE" sz="3600" smtClean="0">
                <a:solidFill>
                  <a:srgbClr val="FF6600"/>
                </a:solidFill>
              </a:rPr>
              <a:t>Abhängige Bauern im Zustand ohne</a:t>
            </a:r>
            <a:br>
              <a:rPr lang="de-AT" altLang="de-DE" sz="3600" smtClean="0">
                <a:solidFill>
                  <a:srgbClr val="FF6600"/>
                </a:solidFill>
              </a:rPr>
            </a:br>
            <a:r>
              <a:rPr lang="de-AT" altLang="de-DE" sz="3600" smtClean="0">
                <a:solidFill>
                  <a:srgbClr val="FF6600"/>
                </a:solidFill>
              </a:rPr>
              <a:t>Vertretung</a:t>
            </a:r>
            <a:r>
              <a:rPr lang="de-AT" altLang="de-DE" sz="3200" smtClean="0"/>
              <a:t/>
            </a:r>
            <a:br>
              <a:rPr lang="de-AT" altLang="de-DE" sz="3200" smtClean="0"/>
            </a:br>
            <a:endParaRPr lang="de-AT" altLang="de-DE" sz="32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785225" cy="4784725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de-AT" altLang="de-DE" dirty="0" smtClean="0"/>
              <a:t>Verlust der Vertretung löst eine </a:t>
            </a:r>
            <a:r>
              <a:rPr lang="de-AT" altLang="de-DE" b="1" dirty="0" smtClean="0"/>
              <a:t>Grundkrise</a:t>
            </a:r>
            <a:r>
              <a:rPr lang="de-AT" altLang="de-DE" dirty="0" smtClean="0"/>
              <a:t> bei den Bauern aus: Sie haben </a:t>
            </a:r>
            <a:r>
              <a:rPr lang="de-AT" altLang="de-DE" b="1" dirty="0" smtClean="0"/>
              <a:t>keinen Schutz</a:t>
            </a:r>
            <a:r>
              <a:rPr lang="de-AT" altLang="de-DE" dirty="0" smtClean="0"/>
              <a:t> mehr und sie kennen sich nicht mehr aus. </a:t>
            </a:r>
          </a:p>
          <a:p>
            <a:pPr eaLnBrk="1" hangingPunct="1">
              <a:spcBef>
                <a:spcPts val="2400"/>
              </a:spcBef>
            </a:pPr>
            <a:r>
              <a:rPr lang="de-AT" altLang="de-DE" dirty="0" smtClean="0"/>
              <a:t>Es entsteht ein Zustand von einseitiger, </a:t>
            </a:r>
            <a:r>
              <a:rPr lang="de-AT" altLang="de-DE" b="1" dirty="0" smtClean="0"/>
              <a:t>großer Abhängigkeit.</a:t>
            </a:r>
            <a:r>
              <a:rPr lang="de-AT" altLang="de-DE" dirty="0" smtClean="0"/>
              <a:t> </a:t>
            </a:r>
          </a:p>
          <a:p>
            <a:pPr eaLnBrk="1" hangingPunct="1">
              <a:spcBef>
                <a:spcPts val="2400"/>
              </a:spcBef>
            </a:pPr>
            <a:r>
              <a:rPr lang="de-AT" altLang="de-DE" dirty="0" smtClean="0">
                <a:solidFill>
                  <a:srgbClr val="FF6600"/>
                </a:solidFill>
              </a:rPr>
              <a:t>Aus Selbstschutz </a:t>
            </a:r>
            <a:r>
              <a:rPr lang="de-AT" altLang="de-DE" b="1" dirty="0" smtClean="0">
                <a:solidFill>
                  <a:srgbClr val="FF6600"/>
                </a:solidFill>
              </a:rPr>
              <a:t>unterwirft sich der Abhängige</a:t>
            </a:r>
            <a:r>
              <a:rPr lang="de-AT" altLang="de-DE" dirty="0" smtClean="0">
                <a:solidFill>
                  <a:srgbClr val="FF6600"/>
                </a:solidFill>
              </a:rPr>
              <a:t> seinem Angreifer, entwertet sich selber und nimmt auch </a:t>
            </a:r>
            <a:r>
              <a:rPr lang="de-AT" altLang="de-DE" b="1" dirty="0" smtClean="0">
                <a:solidFill>
                  <a:srgbClr val="FF6600"/>
                </a:solidFill>
              </a:rPr>
              <a:t>die Schuld</a:t>
            </a:r>
            <a:r>
              <a:rPr lang="de-AT" altLang="de-DE" dirty="0" smtClean="0">
                <a:solidFill>
                  <a:srgbClr val="FF6600"/>
                </a:solidFill>
              </a:rPr>
              <a:t> am Zustand </a:t>
            </a:r>
            <a:r>
              <a:rPr lang="de-AT" altLang="de-DE" b="1" dirty="0" smtClean="0">
                <a:solidFill>
                  <a:srgbClr val="FF6600"/>
                </a:solidFill>
              </a:rPr>
              <a:t>auf sich.</a:t>
            </a:r>
            <a:r>
              <a:rPr lang="de-AT" altLang="de-DE" dirty="0" smtClean="0">
                <a:solidFill>
                  <a:srgbClr val="FF6600"/>
                </a:solidFill>
              </a:rPr>
              <a:t> </a:t>
            </a:r>
          </a:p>
          <a:p>
            <a:pPr eaLnBrk="1" hangingPunct="1">
              <a:spcBef>
                <a:spcPts val="2400"/>
              </a:spcBef>
            </a:pPr>
            <a:endParaRPr lang="de-AT" altLang="de-DE" dirty="0" smtClean="0">
              <a:solidFill>
                <a:srgbClr val="FF6600"/>
              </a:solidFill>
            </a:endParaRPr>
          </a:p>
        </p:txBody>
      </p:sp>
      <p:sp>
        <p:nvSpPr>
          <p:cNvPr id="22532" name="Fußzeilenplatzhalt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 smtClean="0"/>
              <a:t>Franz Rohrmoser Konfliktforscher</a:t>
            </a:r>
          </a:p>
        </p:txBody>
      </p:sp>
    </p:spTree>
    <p:extLst>
      <p:ext uri="{BB962C8B-B14F-4D97-AF65-F5344CB8AC3E}">
        <p14:creationId xmlns:p14="http://schemas.microsoft.com/office/powerpoint/2010/main" xmlns="" val="187945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496300" cy="1268413"/>
          </a:xfrm>
        </p:spPr>
        <p:txBody>
          <a:bodyPr/>
          <a:lstStyle/>
          <a:p>
            <a:pPr eaLnBrk="1" hangingPunct="1"/>
            <a:r>
              <a:rPr lang="de-AT" altLang="de-DE" sz="3600" smtClean="0">
                <a:solidFill>
                  <a:srgbClr val="FF6600"/>
                </a:solidFill>
              </a:rPr>
              <a:t>Die Identifikation mit dem Angreifer aus Unterwerfung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5516562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de-AT" altLang="de-DE" smtClean="0"/>
              <a:t>Dieses psychologische Phänomen ist auch unter dem Namen </a:t>
            </a:r>
            <a:r>
              <a:rPr lang="de-AT" altLang="de-DE" b="1" smtClean="0"/>
              <a:t>„Stockholm-Syndrom</a:t>
            </a:r>
            <a:r>
              <a:rPr lang="de-AT" altLang="de-DE" smtClean="0"/>
              <a:t>“ bekannt geworden </a:t>
            </a:r>
            <a:r>
              <a:rPr lang="de-AT" altLang="de-DE" sz="2400" smtClean="0"/>
              <a:t>(August 1973 in Schweden bei einem Entführungsdrama die Opfer der Geiselnahme ein positives, emotionales Verhältnis zu ihren Entführern aufbauten).</a:t>
            </a:r>
            <a:r>
              <a:rPr lang="de-AT" altLang="de-DE" smtClean="0"/>
              <a:t> </a:t>
            </a:r>
          </a:p>
          <a:p>
            <a:pPr eaLnBrk="1" hangingPunct="1">
              <a:spcBef>
                <a:spcPct val="40000"/>
              </a:spcBef>
            </a:pPr>
            <a:r>
              <a:rPr lang="de-AT" altLang="de-DE" smtClean="0">
                <a:solidFill>
                  <a:srgbClr val="FF6600"/>
                </a:solidFill>
              </a:rPr>
              <a:t>Solche Mechanismen - wie Unterwerfung durch Abhängigkeit - werden bekanntlich von Generation zu Generation</a:t>
            </a:r>
            <a:r>
              <a:rPr lang="de-AT" altLang="de-DE" sz="3600" smtClean="0">
                <a:solidFill>
                  <a:srgbClr val="FF6600"/>
                </a:solidFill>
              </a:rPr>
              <a:t> </a:t>
            </a:r>
            <a:r>
              <a:rPr lang="de-AT" altLang="de-DE" sz="3600" b="1" smtClean="0">
                <a:solidFill>
                  <a:srgbClr val="FF6600"/>
                </a:solidFill>
              </a:rPr>
              <a:t>weitervererbt.</a:t>
            </a:r>
          </a:p>
        </p:txBody>
      </p:sp>
      <p:sp>
        <p:nvSpPr>
          <p:cNvPr id="21508" name="Fußzeilenplatzhalt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 smtClean="0"/>
              <a:t>Franz Rohrmoser Konfliktforscher</a:t>
            </a:r>
          </a:p>
        </p:txBody>
      </p:sp>
    </p:spTree>
    <p:extLst>
      <p:ext uri="{BB962C8B-B14F-4D97-AF65-F5344CB8AC3E}">
        <p14:creationId xmlns:p14="http://schemas.microsoft.com/office/powerpoint/2010/main" xmlns="" val="380861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/>
            </a:r>
            <a:br>
              <a:rPr lang="de-AT" dirty="0" smtClean="0"/>
            </a:br>
            <a:r>
              <a:rPr lang="de-AT" sz="3600" dirty="0" smtClean="0">
                <a:solidFill>
                  <a:srgbClr val="FF0000"/>
                </a:solidFill>
              </a:rPr>
              <a:t>Das Prinzip Verantwortung nach Hans Jonas</a:t>
            </a:r>
            <a:br>
              <a:rPr lang="de-AT" sz="3600" dirty="0" smtClean="0">
                <a:solidFill>
                  <a:srgbClr val="FF0000"/>
                </a:solidFill>
              </a:rPr>
            </a:br>
            <a:r>
              <a:rPr lang="de-AT" sz="3100" dirty="0" smtClean="0">
                <a:solidFill>
                  <a:srgbClr val="FF0000"/>
                </a:solidFill>
              </a:rPr>
              <a:t> (</a:t>
            </a:r>
            <a:r>
              <a:rPr lang="de-AT" sz="3100" i="1" dirty="0" smtClean="0">
                <a:solidFill>
                  <a:srgbClr val="FF0000"/>
                </a:solidFill>
              </a:rPr>
              <a:t>1903 </a:t>
            </a:r>
            <a:r>
              <a:rPr lang="de-AT" sz="3100" i="1" dirty="0">
                <a:solidFill>
                  <a:srgbClr val="FF0000"/>
                </a:solidFill>
              </a:rPr>
              <a:t>bis </a:t>
            </a:r>
            <a:r>
              <a:rPr lang="de-AT" sz="3100" i="1" dirty="0" smtClean="0">
                <a:solidFill>
                  <a:srgbClr val="FF0000"/>
                </a:solidFill>
              </a:rPr>
              <a:t>1993 Deutsch amerikanischer </a:t>
            </a:r>
            <a:r>
              <a:rPr lang="de-AT" sz="3100" i="1" dirty="0">
                <a:solidFill>
                  <a:srgbClr val="FF0000"/>
                </a:solidFill>
              </a:rPr>
              <a:t>P</a:t>
            </a:r>
            <a:r>
              <a:rPr lang="de-AT" sz="3100" i="1" dirty="0" smtClean="0">
                <a:solidFill>
                  <a:srgbClr val="FF0000"/>
                </a:solidFill>
              </a:rPr>
              <a:t>hilosoph).</a:t>
            </a:r>
            <a:r>
              <a:rPr lang="de-AT" sz="3100" dirty="0">
                <a:solidFill>
                  <a:srgbClr val="FF0000"/>
                </a:solidFill>
              </a:rPr>
              <a:t/>
            </a:r>
            <a:br>
              <a:rPr lang="de-AT" sz="3100" dirty="0">
                <a:solidFill>
                  <a:srgbClr val="FF0000"/>
                </a:solidFill>
              </a:rPr>
            </a:br>
            <a:endParaRPr lang="de-AT" sz="31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 smtClean="0"/>
              <a:t>Jonas  Aussage :</a:t>
            </a:r>
            <a:r>
              <a:rPr lang="de-AT" i="1" dirty="0" smtClean="0"/>
              <a:t> </a:t>
            </a:r>
            <a:r>
              <a:rPr lang="de-AT" i="1" dirty="0"/>
              <a:t>„Handle so, dass die Wirkungen deiner Handlungen verträglich sind mit der Permanenz echten menschlichen Lebens auf </a:t>
            </a:r>
            <a:r>
              <a:rPr lang="de-AT" i="1" dirty="0" smtClean="0"/>
              <a:t>Erden</a:t>
            </a:r>
            <a:r>
              <a:rPr lang="de-AT" dirty="0"/>
              <a:t> </a:t>
            </a:r>
            <a:r>
              <a:rPr lang="de-AT" dirty="0" smtClean="0"/>
              <a:t>(aus </a:t>
            </a:r>
            <a:r>
              <a:rPr lang="de-AT" dirty="0"/>
              <a:t>seinem Buch </a:t>
            </a:r>
            <a:r>
              <a:rPr lang="de-AT" dirty="0" smtClean="0"/>
              <a:t>1979)</a:t>
            </a:r>
            <a:endParaRPr lang="de-AT" i="1" dirty="0" smtClean="0"/>
          </a:p>
          <a:p>
            <a:endParaRPr lang="de-AT" i="1" dirty="0"/>
          </a:p>
          <a:p>
            <a:r>
              <a:rPr lang="de-AT" dirty="0" smtClean="0">
                <a:solidFill>
                  <a:srgbClr val="FF0000"/>
                </a:solidFill>
              </a:rPr>
              <a:t>Jonas </a:t>
            </a:r>
            <a:r>
              <a:rPr lang="de-AT" dirty="0">
                <a:solidFill>
                  <a:srgbClr val="FF0000"/>
                </a:solidFill>
              </a:rPr>
              <a:t>lehrt uns mit seinem Prinzip Verantwortung, dass wir auch die Folgen und Wirkungen unserer Handlungen zu Ende denken müssen. </a:t>
            </a:r>
          </a:p>
        </p:txBody>
      </p:sp>
    </p:spTree>
    <p:extLst>
      <p:ext uri="{BB962C8B-B14F-4D97-AF65-F5344CB8AC3E}">
        <p14:creationId xmlns:p14="http://schemas.microsoft.com/office/powerpoint/2010/main" xmlns="" val="402053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FF0000"/>
                </a:solidFill>
              </a:rPr>
              <a:t>Jonas sagt: „Gott greift nicht ein“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040560"/>
          </a:xfrm>
        </p:spPr>
        <p:txBody>
          <a:bodyPr>
            <a:normAutofit fontScale="92500" lnSpcReduction="10000"/>
          </a:bodyPr>
          <a:lstStyle/>
          <a:p>
            <a:pPr marL="357188" indent="-357188">
              <a:spcBef>
                <a:spcPts val="2400"/>
              </a:spcBef>
            </a:pPr>
            <a:r>
              <a:rPr lang="de-AT" dirty="0" smtClean="0"/>
              <a:t>Jonas sagt: Gott </a:t>
            </a:r>
            <a:r>
              <a:rPr lang="de-AT" dirty="0"/>
              <a:t>hat </a:t>
            </a:r>
            <a:r>
              <a:rPr lang="de-AT" b="1" dirty="0"/>
              <a:t>seine Allmacht abgeben,</a:t>
            </a:r>
            <a:r>
              <a:rPr lang="de-AT" dirty="0"/>
              <a:t>  der Mensch ist selber für das Geschehen verantwortlich.</a:t>
            </a:r>
          </a:p>
          <a:p>
            <a:pPr>
              <a:spcBef>
                <a:spcPts val="2400"/>
              </a:spcBef>
            </a:pPr>
            <a:r>
              <a:rPr lang="de-AT" dirty="0" smtClean="0">
                <a:solidFill>
                  <a:srgbClr val="FF0000"/>
                </a:solidFill>
              </a:rPr>
              <a:t>Der gläubige Jonas glaubt nicht an einen allmächtigen </a:t>
            </a:r>
            <a:r>
              <a:rPr lang="de-AT" dirty="0">
                <a:solidFill>
                  <a:srgbClr val="FF0000"/>
                </a:solidFill>
              </a:rPr>
              <a:t>G</a:t>
            </a:r>
            <a:r>
              <a:rPr lang="de-AT" dirty="0" smtClean="0">
                <a:solidFill>
                  <a:srgbClr val="FF0000"/>
                </a:solidFill>
              </a:rPr>
              <a:t>ott , oder eine andere überirdische Kraft , die in das Geschehen eingreift.</a:t>
            </a:r>
          </a:p>
          <a:p>
            <a:pPr>
              <a:spcBef>
                <a:spcPts val="2400"/>
              </a:spcBef>
            </a:pPr>
            <a:r>
              <a:rPr lang="de-AT" dirty="0" smtClean="0"/>
              <a:t>Viele Menschen suchen </a:t>
            </a:r>
            <a:r>
              <a:rPr lang="de-AT" b="1" dirty="0" smtClean="0"/>
              <a:t>eine Entlastung von ihrer Verantwortung  </a:t>
            </a:r>
            <a:r>
              <a:rPr lang="de-AT" dirty="0" smtClean="0"/>
              <a:t>und hängen sich an Strömungen, die eine schicksalhafte Vorherbestimmtheit predigen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xmlns="" val="103867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600" b="1" dirty="0" smtClean="0">
                <a:solidFill>
                  <a:srgbClr val="FF0000"/>
                </a:solidFill>
              </a:rPr>
              <a:t>Verantwortungslosigkeit</a:t>
            </a:r>
            <a:r>
              <a:rPr lang="de-AT" sz="3200" b="1" dirty="0" smtClean="0">
                <a:solidFill>
                  <a:srgbClr val="FF0000"/>
                </a:solidFill>
              </a:rPr>
              <a:t/>
            </a:r>
            <a:br>
              <a:rPr lang="de-AT" sz="3200" b="1" dirty="0" smtClean="0">
                <a:solidFill>
                  <a:srgbClr val="FF0000"/>
                </a:solidFill>
              </a:rPr>
            </a:br>
            <a:r>
              <a:rPr lang="de-AT" sz="3200" b="1" dirty="0" smtClean="0">
                <a:solidFill>
                  <a:srgbClr val="FF0000"/>
                </a:solidFill>
              </a:rPr>
              <a:t> und  Arroganz in der Agrarpolitik</a:t>
            </a:r>
            <a:endParaRPr lang="de-AT" sz="32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184576"/>
          </a:xfrm>
        </p:spPr>
        <p:txBody>
          <a:bodyPr>
            <a:no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de-AT" dirty="0" smtClean="0"/>
              <a:t>Am Bereich Milchmarkt wurde bereits vor 40 Jahren eine </a:t>
            </a:r>
            <a:r>
              <a:rPr lang="de-AT" b="1" dirty="0" smtClean="0"/>
              <a:t>Verantwortungslosigkeit der Agrarpolitik </a:t>
            </a:r>
            <a:r>
              <a:rPr lang="de-AT" dirty="0" smtClean="0"/>
              <a:t>sichtbar. </a:t>
            </a:r>
            <a:r>
              <a:rPr lang="de-AT" sz="2400" dirty="0" smtClean="0"/>
              <a:t>(schon vor </a:t>
            </a:r>
            <a:r>
              <a:rPr lang="de-AT" sz="2400" dirty="0"/>
              <a:t>E</a:t>
            </a:r>
            <a:r>
              <a:rPr lang="de-AT" sz="2400" dirty="0" smtClean="0"/>
              <a:t>inführung der </a:t>
            </a:r>
            <a:r>
              <a:rPr lang="de-AT" sz="2400" dirty="0" err="1" smtClean="0"/>
              <a:t>Kontigentierung</a:t>
            </a:r>
            <a:r>
              <a:rPr lang="de-AT" sz="2400" dirty="0" smtClean="0"/>
              <a:t>/Quote 1978).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de-AT" dirty="0" smtClean="0">
                <a:solidFill>
                  <a:srgbClr val="FF0000"/>
                </a:solidFill>
              </a:rPr>
              <a:t>Man </a:t>
            </a:r>
            <a:r>
              <a:rPr lang="de-AT" dirty="0">
                <a:solidFill>
                  <a:srgbClr val="FF0000"/>
                </a:solidFill>
              </a:rPr>
              <a:t>sagte zu den Milchbauern: </a:t>
            </a:r>
            <a:r>
              <a:rPr lang="de-AT" b="1" dirty="0" smtClean="0">
                <a:solidFill>
                  <a:srgbClr val="FF0000"/>
                </a:solidFill>
              </a:rPr>
              <a:t>„Bauern produziert</a:t>
            </a:r>
            <a:r>
              <a:rPr lang="de-AT" dirty="0">
                <a:solidFill>
                  <a:srgbClr val="FF0000"/>
                </a:solidFill>
              </a:rPr>
              <a:t>, </a:t>
            </a:r>
            <a:r>
              <a:rPr lang="de-AT" b="1" dirty="0">
                <a:solidFill>
                  <a:srgbClr val="FF0000"/>
                </a:solidFill>
              </a:rPr>
              <a:t>vermarkten tun wir die Genossenschaften</a:t>
            </a:r>
            <a:r>
              <a:rPr lang="de-AT" b="1" dirty="0" smtClean="0">
                <a:solidFill>
                  <a:srgbClr val="FF0000"/>
                </a:solidFill>
              </a:rPr>
              <a:t>“.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de-AT" b="1" dirty="0" smtClean="0"/>
              <a:t>Die Arroganz der oberen Ebene</a:t>
            </a:r>
            <a:r>
              <a:rPr lang="de-AT" dirty="0" smtClean="0"/>
              <a:t> besteht darin, dass ein Mitdenken, Mitentscheiden der</a:t>
            </a:r>
            <a:r>
              <a:rPr lang="de-AT" dirty="0"/>
              <a:t> </a:t>
            </a:r>
            <a:r>
              <a:rPr lang="de-AT" dirty="0" smtClean="0"/>
              <a:t>Bauern auf der unteren Ebene ausgeschlossen wird.</a:t>
            </a:r>
          </a:p>
          <a:p>
            <a:pPr marL="0" indent="0">
              <a:buNone/>
            </a:pPr>
            <a:r>
              <a:rPr lang="de-AT" dirty="0" smtClean="0"/>
              <a:t>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xmlns="" val="294919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>
                <a:solidFill>
                  <a:srgbClr val="FF0000"/>
                </a:solidFill>
              </a:rPr>
              <a:t>Verantwortungslosigkeit auf der oberen Ebene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5141168"/>
          </a:xfrm>
        </p:spPr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de-AT" dirty="0" smtClean="0"/>
              <a:t>Die Agrarpolitik folgte den Interessen der Milchindustrie, die im Namen der Bauern lukrative Exportfinanzierung  vom Staat wollte.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de-AT" dirty="0" smtClean="0">
                <a:solidFill>
                  <a:srgbClr val="FF0000"/>
                </a:solidFill>
              </a:rPr>
              <a:t>Bauern  wurden zur Begründung vorgeschoben, profitierten mit, wurden aber dabei missbraucht.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de-AT" dirty="0" smtClean="0"/>
              <a:t>Und die Exportprodukte schadeten den Bauern in Afrikanischen Ländern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xmlns="" val="201261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 smtClean="0">
                <a:solidFill>
                  <a:srgbClr val="FF6600"/>
                </a:solidFill>
              </a:rPr>
              <a:t>Vier politische Begriffe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600200"/>
            <a:ext cx="8856663" cy="4525963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de-AT" altLang="de-DE" b="1" u="sng" dirty="0" smtClean="0"/>
              <a:t>Feudalherrschaft / Gutsherrschaft:</a:t>
            </a:r>
            <a:r>
              <a:rPr lang="de-AT" altLang="de-DE" dirty="0" smtClean="0"/>
              <a:t> Macht der Großgrund-Besitzer </a:t>
            </a:r>
          </a:p>
          <a:p>
            <a:pPr eaLnBrk="1" hangingPunct="1">
              <a:spcBef>
                <a:spcPts val="2400"/>
              </a:spcBef>
            </a:pPr>
            <a:r>
              <a:rPr lang="de-AT" altLang="de-DE" b="1" u="sng" dirty="0" smtClean="0">
                <a:solidFill>
                  <a:srgbClr val="FF0000"/>
                </a:solidFill>
              </a:rPr>
              <a:t>Oligarchie</a:t>
            </a:r>
            <a:r>
              <a:rPr lang="de-AT" altLang="de-DE" u="sng" dirty="0" smtClean="0">
                <a:solidFill>
                  <a:srgbClr val="FF0000"/>
                </a:solidFill>
              </a:rPr>
              <a:t>:</a:t>
            </a:r>
            <a:r>
              <a:rPr lang="de-AT" altLang="de-DE" dirty="0" smtClean="0">
                <a:solidFill>
                  <a:srgbClr val="FF0000"/>
                </a:solidFill>
              </a:rPr>
              <a:t> Geheime Herrschaft von Wenigen</a:t>
            </a:r>
          </a:p>
          <a:p>
            <a:pPr eaLnBrk="1" hangingPunct="1">
              <a:spcBef>
                <a:spcPts val="2400"/>
              </a:spcBef>
            </a:pPr>
            <a:r>
              <a:rPr lang="de-AT" altLang="de-DE" b="1" u="sng" dirty="0" smtClean="0"/>
              <a:t>Lobbys:</a:t>
            </a:r>
            <a:r>
              <a:rPr lang="de-AT" altLang="de-DE" dirty="0" smtClean="0"/>
              <a:t> Firmen oder Personen die Politiker für ihre Interessen beeinflussen</a:t>
            </a:r>
          </a:p>
          <a:p>
            <a:pPr eaLnBrk="1" hangingPunct="1">
              <a:spcBef>
                <a:spcPts val="2400"/>
              </a:spcBef>
            </a:pPr>
            <a:r>
              <a:rPr lang="de-AT" altLang="de-DE" b="1" u="sng" dirty="0" smtClean="0">
                <a:solidFill>
                  <a:srgbClr val="FF0000"/>
                </a:solidFill>
              </a:rPr>
              <a:t>Demokratie</a:t>
            </a:r>
            <a:r>
              <a:rPr lang="de-AT" altLang="de-DE" b="1" dirty="0" smtClean="0">
                <a:solidFill>
                  <a:srgbClr val="FF0000"/>
                </a:solidFill>
              </a:rPr>
              <a:t> </a:t>
            </a:r>
            <a:r>
              <a:rPr lang="de-AT" altLang="de-DE" dirty="0" smtClean="0">
                <a:solidFill>
                  <a:srgbClr val="FF0000"/>
                </a:solidFill>
              </a:rPr>
              <a:t>von unten: Beteiligung von Betroffenen an politischen Lösungen</a:t>
            </a:r>
          </a:p>
          <a:p>
            <a:pPr eaLnBrk="1" hangingPunct="1">
              <a:spcBef>
                <a:spcPts val="2400"/>
              </a:spcBef>
            </a:pPr>
            <a:endParaRPr lang="de-AT" altLang="de-DE" dirty="0" smtClean="0">
              <a:solidFill>
                <a:srgbClr val="FF6600"/>
              </a:solidFill>
            </a:endParaRPr>
          </a:p>
        </p:txBody>
      </p:sp>
      <p:sp>
        <p:nvSpPr>
          <p:cNvPr id="3076" name="Fußzeilenplatzhalt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 smtClean="0"/>
              <a:t>Franz Rohrmoser Konfliktforscher</a:t>
            </a:r>
          </a:p>
        </p:txBody>
      </p:sp>
    </p:spTree>
    <p:extLst>
      <p:ext uri="{BB962C8B-B14F-4D97-AF65-F5344CB8AC3E}">
        <p14:creationId xmlns:p14="http://schemas.microsoft.com/office/powerpoint/2010/main" xmlns="" val="330313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b="1" dirty="0" smtClean="0">
                <a:solidFill>
                  <a:srgbClr val="FF0000"/>
                </a:solidFill>
              </a:rPr>
              <a:t>Verantwortungslosigkeit auf der unteren Ebene: „Die kleinen </a:t>
            </a:r>
            <a:r>
              <a:rPr lang="de-AT" b="1" dirty="0">
                <a:solidFill>
                  <a:srgbClr val="FF0000"/>
                </a:solidFill>
              </a:rPr>
              <a:t>Leute“.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997152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de-AT" dirty="0" smtClean="0"/>
              <a:t>Sie </a:t>
            </a:r>
            <a:r>
              <a:rPr lang="de-AT" dirty="0"/>
              <a:t>sagen: Man kann eh nix machen, es nutzt eh nix, man kann als Kleiner eh nichts </a:t>
            </a:r>
            <a:r>
              <a:rPr lang="de-AT" dirty="0" smtClean="0"/>
              <a:t>ausrichten…. </a:t>
            </a:r>
          </a:p>
          <a:p>
            <a:pPr>
              <a:spcBef>
                <a:spcPts val="2400"/>
              </a:spcBef>
            </a:pPr>
            <a:r>
              <a:rPr lang="de-AT" dirty="0" smtClean="0">
                <a:solidFill>
                  <a:srgbClr val="FF0000"/>
                </a:solidFill>
              </a:rPr>
              <a:t>und </a:t>
            </a:r>
            <a:r>
              <a:rPr lang="de-AT" dirty="0">
                <a:solidFill>
                  <a:srgbClr val="FF0000"/>
                </a:solidFill>
              </a:rPr>
              <a:t>die Politik </a:t>
            </a:r>
            <a:r>
              <a:rPr lang="de-AT" dirty="0" smtClean="0">
                <a:solidFill>
                  <a:srgbClr val="FF0000"/>
                </a:solidFill>
              </a:rPr>
              <a:t>oben ist </a:t>
            </a:r>
            <a:r>
              <a:rPr lang="de-AT" dirty="0">
                <a:solidFill>
                  <a:srgbClr val="FF0000"/>
                </a:solidFill>
              </a:rPr>
              <a:t>sowieso nur voller Gauner  etc</a:t>
            </a:r>
            <a:r>
              <a:rPr lang="de-AT" dirty="0" smtClean="0">
                <a:solidFill>
                  <a:srgbClr val="FF0000"/>
                </a:solidFill>
              </a:rPr>
              <a:t>…</a:t>
            </a:r>
          </a:p>
          <a:p>
            <a:pPr>
              <a:spcBef>
                <a:spcPts val="2400"/>
              </a:spcBef>
            </a:pPr>
            <a:r>
              <a:rPr lang="de-AT" dirty="0" smtClean="0"/>
              <a:t>Sie </a:t>
            </a:r>
            <a:r>
              <a:rPr lang="de-AT" dirty="0"/>
              <a:t>fühlen sich dabei</a:t>
            </a:r>
            <a:r>
              <a:rPr lang="de-AT" b="1" dirty="0"/>
              <a:t> selber nicht mehr als Teil der Politik</a:t>
            </a:r>
            <a:r>
              <a:rPr lang="de-AT" dirty="0"/>
              <a:t>, </a:t>
            </a:r>
            <a:r>
              <a:rPr lang="de-AT" dirty="0" smtClean="0"/>
              <a:t>sie positionieren sich außerhalb der politischen Bühne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xmlns="" val="336141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FF0000"/>
                </a:solidFill>
              </a:rPr>
              <a:t>Die Arroganz der kleinen Leute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2400"/>
              </a:spcBef>
            </a:pPr>
            <a:r>
              <a:rPr lang="de-AT" dirty="0"/>
              <a:t>M</a:t>
            </a:r>
            <a:r>
              <a:rPr lang="de-AT" dirty="0" smtClean="0"/>
              <a:t>an </a:t>
            </a:r>
            <a:r>
              <a:rPr lang="de-AT" dirty="0"/>
              <a:t>fühlt </a:t>
            </a:r>
            <a:r>
              <a:rPr lang="de-AT" dirty="0" smtClean="0"/>
              <a:t>sich </a:t>
            </a:r>
            <a:r>
              <a:rPr lang="de-AT" b="1" dirty="0"/>
              <a:t>als Zuschauer außerhalb</a:t>
            </a:r>
            <a:r>
              <a:rPr lang="de-AT" dirty="0"/>
              <a:t> der politischen Bühne, von wo aus man dann spöttisch die </a:t>
            </a:r>
            <a:r>
              <a:rPr lang="de-AT" b="1" dirty="0"/>
              <a:t>politisch Tätigen auf der Bühne </a:t>
            </a:r>
            <a:r>
              <a:rPr lang="de-AT" b="1" dirty="0" smtClean="0"/>
              <a:t>belächelt.</a:t>
            </a:r>
            <a:endParaRPr lang="de-AT" dirty="0" smtClean="0"/>
          </a:p>
          <a:p>
            <a:pPr lvl="0">
              <a:spcBef>
                <a:spcPts val="2400"/>
              </a:spcBef>
            </a:pPr>
            <a:r>
              <a:rPr lang="de-AT" dirty="0">
                <a:solidFill>
                  <a:srgbClr val="FF0000"/>
                </a:solidFill>
              </a:rPr>
              <a:t>Dieses destruktive Zuschauer-Verhalten wird auch mit „Arroganz der kleinen Leute“ bezeichnet. </a:t>
            </a:r>
            <a:endParaRPr lang="de-AT" dirty="0" smtClean="0">
              <a:solidFill>
                <a:srgbClr val="FF0000"/>
              </a:solidFill>
            </a:endParaRPr>
          </a:p>
          <a:p>
            <a:pPr lvl="0">
              <a:spcBef>
                <a:spcPts val="2400"/>
              </a:spcBef>
            </a:pPr>
            <a:r>
              <a:rPr lang="de-AT" dirty="0" smtClean="0"/>
              <a:t>Mit </a:t>
            </a:r>
            <a:r>
              <a:rPr lang="de-AT" dirty="0"/>
              <a:t>diesem Verhalten verweigern sie auf ihre Art völlig die </a:t>
            </a:r>
            <a:r>
              <a:rPr lang="de-AT" b="1" dirty="0"/>
              <a:t>Übernahme von  Verantwortung.</a:t>
            </a: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xmlns="" val="345440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>
                <a:solidFill>
                  <a:srgbClr val="FF0000"/>
                </a:solidFill>
              </a:rPr>
              <a:t>Abwärtstrend und gefährliche Krise  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2400"/>
              </a:spcBef>
            </a:pPr>
            <a:r>
              <a:rPr lang="de-AT" dirty="0"/>
              <a:t>Wo nun sowohl die politisch </a:t>
            </a:r>
            <a:r>
              <a:rPr lang="de-AT" dirty="0" smtClean="0"/>
              <a:t>Zuständigen oben,  </a:t>
            </a:r>
            <a:r>
              <a:rPr lang="de-AT" dirty="0"/>
              <a:t>als auch die Massen der </a:t>
            </a:r>
            <a:r>
              <a:rPr lang="de-AT" dirty="0" smtClean="0"/>
              <a:t>„Kleinen </a:t>
            </a:r>
            <a:r>
              <a:rPr lang="de-AT" dirty="0"/>
              <a:t>Leute“ </a:t>
            </a:r>
            <a:r>
              <a:rPr lang="de-AT" dirty="0" smtClean="0"/>
              <a:t>unten  , </a:t>
            </a:r>
            <a:r>
              <a:rPr lang="de-AT" dirty="0"/>
              <a:t>also beide Seiten </a:t>
            </a:r>
            <a:r>
              <a:rPr lang="de-AT" b="1" dirty="0"/>
              <a:t>verantwortungslos handeln</a:t>
            </a:r>
            <a:r>
              <a:rPr lang="de-AT" dirty="0"/>
              <a:t>,  </a:t>
            </a:r>
            <a:endParaRPr lang="de-AT" dirty="0" smtClean="0"/>
          </a:p>
          <a:p>
            <a:pPr>
              <a:spcBef>
                <a:spcPts val="2400"/>
              </a:spcBef>
            </a:pPr>
            <a:r>
              <a:rPr lang="de-AT" dirty="0" smtClean="0">
                <a:solidFill>
                  <a:srgbClr val="FF0000"/>
                </a:solidFill>
              </a:rPr>
              <a:t>befindet </a:t>
            </a:r>
            <a:r>
              <a:rPr lang="de-AT" dirty="0">
                <a:solidFill>
                  <a:srgbClr val="FF0000"/>
                </a:solidFill>
              </a:rPr>
              <a:t>sich das ganze gesellschaftliche System in einem Abwärtstrend, in </a:t>
            </a:r>
            <a:r>
              <a:rPr lang="de-AT" dirty="0" smtClean="0">
                <a:solidFill>
                  <a:srgbClr val="FF0000"/>
                </a:solidFill>
              </a:rPr>
              <a:t>eine </a:t>
            </a:r>
            <a:r>
              <a:rPr lang="de-AT" dirty="0">
                <a:solidFill>
                  <a:srgbClr val="FF0000"/>
                </a:solidFill>
              </a:rPr>
              <a:t>Krise.  </a:t>
            </a:r>
          </a:p>
          <a:p>
            <a:pPr>
              <a:spcBef>
                <a:spcPts val="2400"/>
              </a:spcBef>
            </a:pPr>
            <a:r>
              <a:rPr lang="de-AT" dirty="0" smtClean="0"/>
              <a:t>Einziger Ausweg: Betroffenen ermöglichen dass sie wieder zu Beteiligten  werden.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xmlns="" val="213728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8892480" cy="1143000"/>
          </a:xfrm>
        </p:spPr>
        <p:txBody>
          <a:bodyPr>
            <a:noAutofit/>
          </a:bodyPr>
          <a:lstStyle/>
          <a:p>
            <a:r>
              <a:rPr lang="de-AT" sz="3200" dirty="0" smtClean="0"/>
              <a:t/>
            </a:r>
            <a:br>
              <a:rPr lang="de-AT" sz="3200" dirty="0" smtClean="0"/>
            </a:br>
            <a:r>
              <a:rPr lang="de-AT" sz="3200" dirty="0" smtClean="0">
                <a:solidFill>
                  <a:srgbClr val="FF0000"/>
                </a:solidFill>
              </a:rPr>
              <a:t>IG-Milch </a:t>
            </a:r>
            <a:r>
              <a:rPr lang="de-AT" sz="3200" dirty="0">
                <a:solidFill>
                  <a:srgbClr val="FF0000"/>
                </a:solidFill>
              </a:rPr>
              <a:t>bietet </a:t>
            </a:r>
            <a:r>
              <a:rPr lang="de-AT" sz="3200" dirty="0" smtClean="0">
                <a:solidFill>
                  <a:srgbClr val="FF0000"/>
                </a:solidFill>
              </a:rPr>
              <a:t>eine politische  Bühne, Zuschauer kommen zurück  auf die Bühne </a:t>
            </a:r>
            <a:r>
              <a:rPr lang="de-AT" sz="3200" dirty="0"/>
              <a:t/>
            </a:r>
            <a:br>
              <a:rPr lang="de-AT" sz="3200" dirty="0"/>
            </a:br>
            <a:r>
              <a:rPr lang="de-AT" sz="3200" dirty="0" smtClean="0"/>
              <a:t>  </a:t>
            </a:r>
            <a:endParaRPr lang="de-AT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spcBef>
                <a:spcPts val="2400"/>
              </a:spcBef>
            </a:pPr>
            <a:r>
              <a:rPr lang="de-AT" dirty="0" smtClean="0"/>
              <a:t>Selbstkritisch die Zuschauerrolle </a:t>
            </a:r>
            <a:r>
              <a:rPr lang="de-AT" b="1" dirty="0" smtClean="0"/>
              <a:t>reflektieren</a:t>
            </a:r>
            <a:r>
              <a:rPr lang="de-AT" dirty="0" smtClean="0"/>
              <a:t> um </a:t>
            </a:r>
            <a:r>
              <a:rPr lang="de-AT" dirty="0"/>
              <a:t>die </a:t>
            </a:r>
            <a:r>
              <a:rPr lang="de-AT" dirty="0" smtClean="0"/>
              <a:t>Resignation </a:t>
            </a:r>
            <a:r>
              <a:rPr lang="de-AT" dirty="0"/>
              <a:t>der </a:t>
            </a:r>
            <a:r>
              <a:rPr lang="de-AT" dirty="0" smtClean="0"/>
              <a:t>zu </a:t>
            </a:r>
            <a:r>
              <a:rPr lang="de-AT" dirty="0"/>
              <a:t>überwinden. </a:t>
            </a:r>
            <a:endParaRPr lang="de-AT" dirty="0" smtClean="0"/>
          </a:p>
          <a:p>
            <a:pPr>
              <a:spcBef>
                <a:spcPts val="2400"/>
              </a:spcBef>
            </a:pPr>
            <a:r>
              <a:rPr lang="de-AT" dirty="0" smtClean="0">
                <a:solidFill>
                  <a:srgbClr val="FF0000"/>
                </a:solidFill>
              </a:rPr>
              <a:t>Als 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dirty="0">
                <a:solidFill>
                  <a:srgbClr val="FF0000"/>
                </a:solidFill>
              </a:rPr>
              <a:t>selber Handelnde sind </a:t>
            </a:r>
            <a:r>
              <a:rPr lang="de-AT" dirty="0" smtClean="0">
                <a:solidFill>
                  <a:srgbClr val="FF0000"/>
                </a:solidFill>
              </a:rPr>
              <a:t>die „Kleinen Leute“ wieder </a:t>
            </a:r>
            <a:r>
              <a:rPr lang="de-AT" b="1" dirty="0">
                <a:solidFill>
                  <a:srgbClr val="FF0000"/>
                </a:solidFill>
              </a:rPr>
              <a:t>Teilhaber auf der politischen Bühne</a:t>
            </a:r>
            <a:r>
              <a:rPr lang="de-AT" dirty="0">
                <a:solidFill>
                  <a:srgbClr val="FF0000"/>
                </a:solidFill>
              </a:rPr>
              <a:t> und nicht  mehr  Zuschauer.</a:t>
            </a:r>
            <a:r>
              <a:rPr lang="de-AT" b="1" dirty="0">
                <a:solidFill>
                  <a:srgbClr val="FF0000"/>
                </a:solidFill>
              </a:rPr>
              <a:t> </a:t>
            </a:r>
            <a:r>
              <a:rPr lang="de-AT" dirty="0">
                <a:solidFill>
                  <a:srgbClr val="FF0000"/>
                </a:solidFill>
              </a:rPr>
              <a:t> </a:t>
            </a:r>
            <a:endParaRPr lang="de-AT" dirty="0" smtClean="0">
              <a:solidFill>
                <a:srgbClr val="FF0000"/>
              </a:solidFill>
            </a:endParaRPr>
          </a:p>
          <a:p>
            <a:pPr>
              <a:spcBef>
                <a:spcPts val="2400"/>
              </a:spcBef>
            </a:pPr>
            <a:r>
              <a:rPr lang="de-AT" dirty="0" smtClean="0"/>
              <a:t>Sie übernehmen </a:t>
            </a:r>
            <a:r>
              <a:rPr lang="de-AT" b="1" dirty="0" smtClean="0"/>
              <a:t>selber Verantwortung </a:t>
            </a:r>
            <a:r>
              <a:rPr lang="de-AT" dirty="0" smtClean="0"/>
              <a:t>und  können somit  der Resignation und dem Missbrauch widerstehen. </a:t>
            </a:r>
            <a:r>
              <a:rPr lang="de-AT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40935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810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AT" altLang="de-DE" smtClean="0">
                <a:solidFill>
                  <a:srgbClr val="FF6600"/>
                </a:solidFill>
              </a:rPr>
              <a:t>Weg der Problem- und Konfliktbearbetung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28775"/>
            <a:ext cx="4783138" cy="4895850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de-AT" altLang="de-DE" dirty="0" smtClean="0"/>
              <a:t>Hut der Scheineinheit u. </a:t>
            </a:r>
            <a:r>
              <a:rPr lang="de-AT" altLang="de-DE" b="1" dirty="0" smtClean="0"/>
              <a:t>Konfliktverleugnung </a:t>
            </a:r>
            <a:r>
              <a:rPr lang="de-AT" altLang="de-DE" dirty="0" smtClean="0"/>
              <a:t>heruntergeben.</a:t>
            </a:r>
          </a:p>
          <a:p>
            <a:pPr eaLnBrk="1" hangingPunct="1">
              <a:spcBef>
                <a:spcPts val="2400"/>
              </a:spcBef>
            </a:pPr>
            <a:r>
              <a:rPr lang="de-AT" altLang="de-DE" dirty="0" smtClean="0">
                <a:solidFill>
                  <a:srgbClr val="FF0000"/>
                </a:solidFill>
              </a:rPr>
              <a:t>Sich </a:t>
            </a:r>
            <a:r>
              <a:rPr lang="de-AT" altLang="de-DE" b="1" dirty="0" smtClean="0">
                <a:solidFill>
                  <a:srgbClr val="FF0000"/>
                </a:solidFill>
              </a:rPr>
              <a:t>zueinander</a:t>
            </a:r>
            <a:r>
              <a:rPr lang="de-AT" altLang="de-DE" dirty="0" smtClean="0">
                <a:solidFill>
                  <a:srgbClr val="FF0000"/>
                </a:solidFill>
              </a:rPr>
              <a:t> wenden, die Konflikt-Spannung aufnehmen.</a:t>
            </a:r>
          </a:p>
          <a:p>
            <a:pPr eaLnBrk="1" hangingPunct="1">
              <a:spcBef>
                <a:spcPts val="2400"/>
              </a:spcBef>
            </a:pPr>
            <a:r>
              <a:rPr lang="de-AT" altLang="de-DE" dirty="0" smtClean="0"/>
              <a:t>Probleme, Konflikte           </a:t>
            </a:r>
            <a:r>
              <a:rPr lang="de-AT" altLang="de-DE" b="1" dirty="0" smtClean="0"/>
              <a:t>ansprechen und bearbeiten.</a:t>
            </a:r>
          </a:p>
        </p:txBody>
      </p:sp>
      <p:pic>
        <p:nvPicPr>
          <p:cNvPr id="24580" name="Picture 4" descr="2Köpfe2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932363" y="1628775"/>
            <a:ext cx="3816350" cy="446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1" name="Fußzeilenplatzhalt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 smtClean="0"/>
              <a:t>Franz Rohrmoser Konfliktforscher</a:t>
            </a:r>
          </a:p>
        </p:txBody>
      </p:sp>
    </p:spTree>
    <p:extLst>
      <p:ext uri="{BB962C8B-B14F-4D97-AF65-F5344CB8AC3E}">
        <p14:creationId xmlns:p14="http://schemas.microsoft.com/office/powerpoint/2010/main" xmlns="" val="359132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9036050" cy="1417638"/>
          </a:xfrm>
        </p:spPr>
        <p:txBody>
          <a:bodyPr/>
          <a:lstStyle/>
          <a:p>
            <a:pPr eaLnBrk="1" hangingPunct="1"/>
            <a:r>
              <a:rPr lang="de-AT" altLang="de-DE" sz="3600" b="1" smtClean="0">
                <a:solidFill>
                  <a:srgbClr val="FF6600"/>
                </a:solidFill>
              </a:rPr>
              <a:t>Vom ICH </a:t>
            </a:r>
            <a:r>
              <a:rPr lang="de-AT" altLang="de-DE" sz="3600" b="1" u="sng" smtClean="0">
                <a:solidFill>
                  <a:srgbClr val="FF6600"/>
                </a:solidFill>
              </a:rPr>
              <a:t>ODER</a:t>
            </a:r>
            <a:r>
              <a:rPr lang="de-AT" altLang="de-DE" sz="3600" b="1" smtClean="0">
                <a:solidFill>
                  <a:srgbClr val="FF6600"/>
                </a:solidFill>
              </a:rPr>
              <a:t> DU zum ICH </a:t>
            </a:r>
            <a:r>
              <a:rPr lang="de-AT" altLang="de-DE" sz="3600" b="1" u="sng" smtClean="0">
                <a:solidFill>
                  <a:srgbClr val="FF6600"/>
                </a:solidFill>
              </a:rPr>
              <a:t>UND </a:t>
            </a:r>
            <a:r>
              <a:rPr lang="de-AT" altLang="de-DE" sz="3600" b="1" smtClean="0">
                <a:solidFill>
                  <a:srgbClr val="FF6600"/>
                </a:solidFill>
              </a:rPr>
              <a:t>DU </a:t>
            </a:r>
            <a:r>
              <a:rPr lang="de-AT" altLang="de-DE" sz="3600" smtClean="0">
                <a:solidFill>
                  <a:srgbClr val="FF6600"/>
                </a:solidFill>
              </a:rPr>
              <a:t/>
            </a:r>
            <a:br>
              <a:rPr lang="de-AT" altLang="de-DE" sz="3600" smtClean="0">
                <a:solidFill>
                  <a:srgbClr val="FF6600"/>
                </a:solidFill>
              </a:rPr>
            </a:br>
            <a:r>
              <a:rPr lang="de-AT" altLang="de-DE" sz="3600" smtClean="0">
                <a:solidFill>
                  <a:srgbClr val="FF6600"/>
                </a:solidFill>
              </a:rPr>
              <a:t>Alternative: Gemeinsam überleben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8856662" cy="4425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2400"/>
              </a:spcBef>
            </a:pPr>
            <a:r>
              <a:rPr lang="de-AT" altLang="de-DE" dirty="0" smtClean="0"/>
              <a:t>Die alternative Beziehungsform lautet: </a:t>
            </a:r>
            <a:r>
              <a:rPr lang="de-AT" altLang="de-DE" b="1" dirty="0" smtClean="0"/>
              <a:t>Ich </a:t>
            </a:r>
            <a:r>
              <a:rPr lang="de-AT" altLang="de-DE" b="1" u="sng" dirty="0" smtClean="0"/>
              <a:t>und</a:t>
            </a:r>
            <a:r>
              <a:rPr lang="de-AT" altLang="de-DE" b="1" dirty="0" smtClean="0"/>
              <a:t> du,</a:t>
            </a:r>
            <a:r>
              <a:rPr lang="de-AT" altLang="de-DE" dirty="0" smtClean="0"/>
              <a:t> wir haben beide in der Region nebeneinander einen Platz</a:t>
            </a:r>
            <a:r>
              <a:rPr lang="de-AT" altLang="de-DE" dirty="0"/>
              <a:t>.</a:t>
            </a:r>
            <a:endParaRPr lang="de-AT" altLang="de-DE" dirty="0" smtClean="0"/>
          </a:p>
          <a:p>
            <a:pPr eaLnBrk="1" hangingPunct="1">
              <a:lnSpc>
                <a:spcPct val="90000"/>
              </a:lnSpc>
              <a:spcBef>
                <a:spcPts val="2400"/>
              </a:spcBef>
            </a:pPr>
            <a:r>
              <a:rPr lang="de-AT" altLang="de-DE" b="1" u="sng" dirty="0">
                <a:solidFill>
                  <a:srgbClr val="FF0000"/>
                </a:solidFill>
              </a:rPr>
              <a:t>W</a:t>
            </a:r>
            <a:r>
              <a:rPr lang="de-AT" altLang="de-DE" b="1" u="sng" dirty="0" smtClean="0">
                <a:solidFill>
                  <a:srgbClr val="FF0000"/>
                </a:solidFill>
              </a:rPr>
              <a:t>ir wollen gemeinsam überleben</a:t>
            </a:r>
            <a:r>
              <a:rPr lang="de-AT" altLang="de-DE" dirty="0" smtClean="0">
                <a:solidFill>
                  <a:srgbClr val="FF0000"/>
                </a:solidFill>
              </a:rPr>
              <a:t> und unsere Region gestalten.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</a:pPr>
            <a:r>
              <a:rPr lang="de-AT" altLang="de-DE" dirty="0"/>
              <a:t>D</a:t>
            </a:r>
            <a:r>
              <a:rPr lang="de-AT" altLang="de-DE" dirty="0" smtClean="0"/>
              <a:t>as Leitbild ist der </a:t>
            </a:r>
            <a:r>
              <a:rPr lang="de-AT" altLang="de-DE" b="1" dirty="0" smtClean="0"/>
              <a:t>mehrfunktionale,</a:t>
            </a:r>
            <a:r>
              <a:rPr lang="de-AT" altLang="de-DE" dirty="0" smtClean="0"/>
              <a:t> bäuerliche Betrieb der im Wirtschaftskreislauf  seiner Region gut integriert ist.</a:t>
            </a:r>
            <a:endParaRPr lang="de-AT" altLang="de-DE" b="1" dirty="0" smtClean="0"/>
          </a:p>
        </p:txBody>
      </p:sp>
      <p:sp>
        <p:nvSpPr>
          <p:cNvPr id="16388" name="Fußzeilenplatzhalt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 smtClean="0"/>
              <a:t>Franz Rohrmoser Konfliktforscher</a:t>
            </a:r>
          </a:p>
        </p:txBody>
      </p:sp>
    </p:spTree>
    <p:extLst>
      <p:ext uri="{BB962C8B-B14F-4D97-AF65-F5344CB8AC3E}">
        <p14:creationId xmlns:p14="http://schemas.microsoft.com/office/powerpoint/2010/main" xmlns="" val="266756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8856663" cy="1081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altLang="de-DE" sz="3200" smtClean="0">
                <a:solidFill>
                  <a:srgbClr val="FF6600"/>
                </a:solidFill>
              </a:rPr>
              <a:t>Spannung zwischen </a:t>
            </a:r>
            <a:r>
              <a:rPr lang="de-DE" altLang="de-DE" sz="3200" u="sng" smtClean="0">
                <a:solidFill>
                  <a:srgbClr val="FF6600"/>
                </a:solidFill>
              </a:rPr>
              <a:t>Wünschen</a:t>
            </a:r>
            <a:r>
              <a:rPr lang="de-DE" altLang="de-DE" sz="3200" smtClean="0">
                <a:solidFill>
                  <a:srgbClr val="FF6600"/>
                </a:solidFill>
              </a:rPr>
              <a:t> und </a:t>
            </a:r>
            <a:r>
              <a:rPr lang="de-DE" altLang="de-DE" sz="3200" u="sng" smtClean="0">
                <a:solidFill>
                  <a:srgbClr val="FF6600"/>
                </a:solidFill>
              </a:rPr>
              <a:t>Ängsten </a:t>
            </a:r>
            <a:r>
              <a:rPr lang="de-DE" altLang="de-DE" sz="3200" smtClean="0">
                <a:solidFill>
                  <a:srgbClr val="FF6600"/>
                </a:solidFill>
              </a:rPr>
              <a:t>aufnehmen, aushalten</a:t>
            </a:r>
            <a:r>
              <a:rPr lang="de-DE" altLang="de-DE" sz="2800" smtClean="0">
                <a:solidFill>
                  <a:srgbClr val="FF6600"/>
                </a:solidFill>
              </a:rPr>
              <a:t> </a:t>
            </a:r>
            <a:r>
              <a:rPr lang="de-DE" altLang="de-DE" sz="3200" smtClean="0">
                <a:solidFill>
                  <a:srgbClr val="FF6600"/>
                </a:solidFill>
              </a:rPr>
              <a:t>und bearbeiten</a:t>
            </a:r>
            <a:br>
              <a:rPr lang="de-DE" altLang="de-DE" sz="3200" smtClean="0">
                <a:solidFill>
                  <a:srgbClr val="FF6600"/>
                </a:solidFill>
              </a:rPr>
            </a:br>
            <a:endParaRPr lang="de-AT" altLang="de-DE" sz="18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96975"/>
            <a:ext cx="8928100" cy="5400675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de-DE" altLang="de-DE" sz="2400" u="sng" smtClean="0"/>
              <a:t>Wünsch nach Veränderung</a:t>
            </a:r>
          </a:p>
          <a:p>
            <a:pPr marL="609600" indent="-609600" eaLnBrk="1" hangingPunct="1"/>
            <a:r>
              <a:rPr lang="de-DE" altLang="de-DE" sz="2800" smtClean="0"/>
              <a:t>Ich möchte mich gegen des Wachsen und Weichen entscheiden, will einen solidarischen Weg gehen</a:t>
            </a:r>
          </a:p>
          <a:p>
            <a:pPr marL="609600" indent="-609600" eaLnBrk="1" hangingPunct="1"/>
            <a:endParaRPr lang="de-DE" altLang="de-DE" sz="2400" smtClean="0">
              <a:solidFill>
                <a:srgbClr val="FF6600"/>
              </a:solidFill>
            </a:endParaRPr>
          </a:p>
          <a:p>
            <a:pPr marL="609600" indent="-609600" eaLnBrk="1" hangingPunct="1"/>
            <a:endParaRPr lang="de-DE" altLang="de-DE" sz="1000" smtClean="0">
              <a:solidFill>
                <a:srgbClr val="FF6600"/>
              </a:solidFill>
            </a:endParaRPr>
          </a:p>
          <a:p>
            <a:pPr marL="2209800" lvl="4" indent="-381000" eaLnBrk="1" hangingPunct="1">
              <a:buFontTx/>
              <a:buNone/>
            </a:pPr>
            <a:r>
              <a:rPr lang="de-DE" altLang="de-DE" sz="1600" smtClean="0">
                <a:solidFill>
                  <a:srgbClr val="FF6600"/>
                </a:solidFill>
              </a:rPr>
              <a:t>                     	</a:t>
            </a:r>
            <a:r>
              <a:rPr lang="de-DE" altLang="de-DE" smtClean="0">
                <a:solidFill>
                  <a:srgbClr val="FF6600"/>
                </a:solidFill>
              </a:rPr>
              <a:t>Gute, durchdachte                                </a:t>
            </a:r>
          </a:p>
          <a:p>
            <a:pPr marL="2209800" lvl="4" indent="-381000" eaLnBrk="1" hangingPunct="1">
              <a:buFontTx/>
              <a:buNone/>
            </a:pPr>
            <a:r>
              <a:rPr lang="de-DE" altLang="de-DE" smtClean="0">
                <a:solidFill>
                  <a:srgbClr val="FF6600"/>
                </a:solidFill>
              </a:rPr>
              <a:t>                  	</a:t>
            </a:r>
            <a:r>
              <a:rPr lang="de-DE" altLang="de-DE" sz="3200" smtClean="0">
                <a:solidFill>
                  <a:srgbClr val="FF6600"/>
                </a:solidFill>
              </a:rPr>
              <a:t>Kompromisse</a:t>
            </a:r>
            <a:r>
              <a:rPr lang="de-DE" altLang="de-DE" smtClean="0">
                <a:solidFill>
                  <a:srgbClr val="FF6600"/>
                </a:solidFill>
              </a:rPr>
              <a:t> </a:t>
            </a:r>
          </a:p>
          <a:p>
            <a:pPr marL="2209800" lvl="4" indent="-381000" eaLnBrk="1" hangingPunct="1">
              <a:buFontTx/>
              <a:buNone/>
            </a:pPr>
            <a:r>
              <a:rPr lang="de-DE" altLang="de-DE" smtClean="0">
                <a:solidFill>
                  <a:srgbClr val="FF6600"/>
                </a:solidFill>
              </a:rPr>
              <a:t>			im Spannungsfeld</a:t>
            </a:r>
          </a:p>
          <a:p>
            <a:pPr marL="2209800" lvl="4" indent="-381000" eaLnBrk="1" hangingPunct="1">
              <a:buFontTx/>
              <a:buNone/>
            </a:pPr>
            <a:r>
              <a:rPr lang="de-DE" altLang="de-DE" smtClean="0">
                <a:solidFill>
                  <a:srgbClr val="FF6600"/>
                </a:solidFill>
              </a:rPr>
              <a:t>                    	finden</a:t>
            </a:r>
          </a:p>
          <a:p>
            <a:pPr marL="609600" indent="-609600" eaLnBrk="1" hangingPunct="1">
              <a:buFontTx/>
              <a:buNone/>
            </a:pPr>
            <a:r>
              <a:rPr lang="de-DE" altLang="de-DE" sz="2400" u="sng" smtClean="0"/>
              <a:t>Ängste, Sicherheitsbedürfnis</a:t>
            </a:r>
            <a:endParaRPr lang="de-DE" altLang="de-DE" sz="1000" smtClean="0">
              <a:solidFill>
                <a:srgbClr val="FFFF99"/>
              </a:solidFill>
            </a:endParaRPr>
          </a:p>
          <a:p>
            <a:pPr marL="609600" indent="-609600" eaLnBrk="1" hangingPunct="1"/>
            <a:r>
              <a:rPr lang="de-DE" altLang="de-DE" sz="2800" smtClean="0"/>
              <a:t>Aber ich habe Angst keine ausreichende Alternative zu finden </a:t>
            </a:r>
            <a:endParaRPr lang="de-DE" altLang="de-DE" sz="2800" u="sng" smtClean="0"/>
          </a:p>
          <a:p>
            <a:pPr marL="609600" indent="-609600" eaLnBrk="1" hangingPunct="1">
              <a:buFontTx/>
              <a:buNone/>
            </a:pPr>
            <a:endParaRPr lang="de-AT" altLang="de-DE" sz="2400" smtClean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1547813" y="2997200"/>
            <a:ext cx="0" cy="20891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H="1" flipV="1">
            <a:off x="2124075" y="2997200"/>
            <a:ext cx="1871663" cy="9350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V="1">
            <a:off x="2124075" y="4292600"/>
            <a:ext cx="1798638" cy="7207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5607" name="Fußzeilenplatzhalt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 smtClean="0"/>
              <a:t>Franz Rohrmoser Konfliktforscher</a:t>
            </a:r>
          </a:p>
        </p:txBody>
      </p:sp>
    </p:spTree>
    <p:extLst>
      <p:ext uri="{BB962C8B-B14F-4D97-AF65-F5344CB8AC3E}">
        <p14:creationId xmlns:p14="http://schemas.microsoft.com/office/powerpoint/2010/main" xmlns="" val="148648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 animBg="1"/>
      <p:bldP spid="1229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241925"/>
          </a:xfrm>
        </p:spPr>
        <p:txBody>
          <a:bodyPr/>
          <a:lstStyle/>
          <a:p>
            <a:pPr eaLnBrk="1" hangingPunct="1"/>
            <a:r>
              <a:rPr lang="de-AT" altLang="de-DE" smtClean="0">
                <a:solidFill>
                  <a:srgbClr val="FF6600"/>
                </a:solidFill>
              </a:rPr>
              <a:t>Danke</a:t>
            </a:r>
            <a:br>
              <a:rPr lang="de-AT" altLang="de-DE" smtClean="0">
                <a:solidFill>
                  <a:srgbClr val="FF6600"/>
                </a:solidFill>
              </a:rPr>
            </a:br>
            <a:r>
              <a:rPr lang="de-AT" altLang="de-DE" smtClean="0">
                <a:solidFill>
                  <a:srgbClr val="FF6600"/>
                </a:solidFill>
              </a:rPr>
              <a:t> für die Aufmerksamkeit</a:t>
            </a:r>
          </a:p>
        </p:txBody>
      </p:sp>
      <p:sp>
        <p:nvSpPr>
          <p:cNvPr id="26627" name="Fußzeilenplatzhalt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 smtClean="0"/>
              <a:t>Franz Rohrmoser Konfliktforscher</a:t>
            </a:r>
          </a:p>
        </p:txBody>
      </p:sp>
    </p:spTree>
    <p:extLst>
      <p:ext uri="{BB962C8B-B14F-4D97-AF65-F5344CB8AC3E}">
        <p14:creationId xmlns:p14="http://schemas.microsoft.com/office/powerpoint/2010/main" xmlns="" val="80343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9080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AT" altLang="de-DE" sz="3600" smtClean="0">
                <a:solidFill>
                  <a:srgbClr val="FF6600"/>
                </a:solidFill>
              </a:rPr>
              <a:t>Berlin: Das Zentrum der Wachstumsdynamik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184775"/>
          </a:xfrm>
        </p:spPr>
        <p:txBody>
          <a:bodyPr/>
          <a:lstStyle/>
          <a:p>
            <a:pPr eaLnBrk="1" hangingPunct="1">
              <a:spcBef>
                <a:spcPct val="75000"/>
              </a:spcBef>
            </a:pPr>
            <a:r>
              <a:rPr lang="de-AT" altLang="de-DE" smtClean="0"/>
              <a:t>nach der DDR-Grenzöffnung 1989 und der Einführung der EU-Flächenprämie 1992 </a:t>
            </a:r>
          </a:p>
          <a:p>
            <a:pPr eaLnBrk="1" hangingPunct="1">
              <a:spcBef>
                <a:spcPct val="75000"/>
              </a:spcBef>
            </a:pPr>
            <a:r>
              <a:rPr lang="de-AT" altLang="de-DE" smtClean="0">
                <a:solidFill>
                  <a:srgbClr val="FF6600"/>
                </a:solidFill>
              </a:rPr>
              <a:t>hat der DBV mit den Leitern der  LPGs </a:t>
            </a:r>
            <a:r>
              <a:rPr lang="de-AT" altLang="de-DE" b="1" smtClean="0">
                <a:solidFill>
                  <a:srgbClr val="FF6600"/>
                </a:solidFill>
              </a:rPr>
              <a:t>einen Deal geschmiedet und daraus eine Macht-Lobby gebildet. Großbetrieb wird zum Ideal</a:t>
            </a:r>
          </a:p>
          <a:p>
            <a:pPr eaLnBrk="1" hangingPunct="1"/>
            <a:r>
              <a:rPr lang="de-AT" altLang="de-DE" smtClean="0"/>
              <a:t>sie </a:t>
            </a:r>
            <a:r>
              <a:rPr lang="de-AT" altLang="de-DE" b="1" smtClean="0"/>
              <a:t>sichern sich gemeinsam:</a:t>
            </a:r>
            <a:endParaRPr lang="de-AT" altLang="de-DE" smtClean="0"/>
          </a:p>
          <a:p>
            <a:pPr eaLnBrk="1" hangingPunct="1">
              <a:buFontTx/>
              <a:buNone/>
            </a:pPr>
            <a:r>
              <a:rPr lang="de-AT" altLang="de-DE" smtClean="0"/>
              <a:t>   - Steuerung der Politik: Abschaffung der Quote</a:t>
            </a:r>
          </a:p>
          <a:p>
            <a:pPr eaLnBrk="1" hangingPunct="1">
              <a:buFontTx/>
              <a:buNone/>
            </a:pPr>
            <a:r>
              <a:rPr lang="de-AT" altLang="de-DE" smtClean="0"/>
              <a:t>   - Direktzahlungen nach Fläche </a:t>
            </a:r>
            <a:endParaRPr lang="de-AT" altLang="de-DE" b="1" smtClean="0"/>
          </a:p>
        </p:txBody>
      </p:sp>
      <p:sp>
        <p:nvSpPr>
          <p:cNvPr id="11268" name="Fußzeilenplatzhalt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 smtClean="0"/>
              <a:t>Franz Rohrmoser Konfliktforscher</a:t>
            </a:r>
          </a:p>
        </p:txBody>
      </p:sp>
    </p:spTree>
    <p:extLst>
      <p:ext uri="{BB962C8B-B14F-4D97-AF65-F5344CB8AC3E}">
        <p14:creationId xmlns:p14="http://schemas.microsoft.com/office/powerpoint/2010/main" xmlns="" val="164034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497888" cy="105273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AT" altLang="de-DE" sz="4000" dirty="0" smtClean="0"/>
              <a:t> </a:t>
            </a:r>
            <a:br>
              <a:rPr lang="de-AT" altLang="de-DE" sz="4000" dirty="0" smtClean="0"/>
            </a:br>
            <a:r>
              <a:rPr lang="de-AT" altLang="de-DE" sz="4000" dirty="0" smtClean="0">
                <a:solidFill>
                  <a:srgbClr val="FF6600"/>
                </a:solidFill>
              </a:rPr>
              <a:t>Machtkonzentrationen bearbeiten</a:t>
            </a:r>
            <a:r>
              <a:rPr lang="de-AT" altLang="de-DE" sz="3600" dirty="0" smtClean="0">
                <a:solidFill>
                  <a:srgbClr val="FF6600"/>
                </a:solidFill>
              </a:rPr>
              <a:t/>
            </a:r>
            <a:br>
              <a:rPr lang="de-AT" altLang="de-DE" sz="3600" dirty="0" smtClean="0">
                <a:solidFill>
                  <a:srgbClr val="FF6600"/>
                </a:solidFill>
              </a:rPr>
            </a:br>
            <a:r>
              <a:rPr lang="de-AT" altLang="de-DE" sz="3600" dirty="0" smtClean="0">
                <a:solidFill>
                  <a:srgbClr val="FF6600"/>
                </a:solidFill>
              </a:rPr>
              <a:t> </a:t>
            </a:r>
            <a:endParaRPr lang="de-AT" altLang="de-DE" sz="4000" b="1" dirty="0" smtClean="0">
              <a:solidFill>
                <a:srgbClr val="FF66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4745"/>
            <a:ext cx="9143999" cy="525700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2400"/>
              </a:spcBef>
            </a:pPr>
            <a:r>
              <a:rPr lang="de-AT" altLang="de-DE" sz="3600" dirty="0"/>
              <a:t>G</a:t>
            </a:r>
            <a:r>
              <a:rPr lang="de-AT" altLang="de-DE" sz="3600" dirty="0" smtClean="0"/>
              <a:t>roße Grundbesitzer haben sich in der Geschichte die „</a:t>
            </a:r>
            <a:r>
              <a:rPr lang="de-AT" altLang="de-DE" sz="3600" b="1" dirty="0" smtClean="0"/>
              <a:t>Verfügungsmacht</a:t>
            </a:r>
            <a:r>
              <a:rPr lang="de-AT" altLang="de-DE" sz="3600" dirty="0" smtClean="0"/>
              <a:t>“ über Grund und Boden erbeutet. </a:t>
            </a:r>
          </a:p>
          <a:p>
            <a:pPr eaLnBrk="1" hangingPunct="1">
              <a:lnSpc>
                <a:spcPct val="80000"/>
              </a:lnSpc>
              <a:spcBef>
                <a:spcPts val="2400"/>
              </a:spcBef>
            </a:pPr>
            <a:r>
              <a:rPr lang="de-AT" altLang="de-DE" sz="3600" dirty="0"/>
              <a:t>N</a:t>
            </a:r>
            <a:r>
              <a:rPr lang="de-AT" altLang="de-DE" sz="3600" dirty="0" smtClean="0"/>
              <a:t>un haben sie auch die „</a:t>
            </a:r>
            <a:r>
              <a:rPr lang="de-AT" altLang="de-DE" sz="3600" b="1" dirty="0" smtClean="0"/>
              <a:t>Definitionsmacht“</a:t>
            </a:r>
            <a:r>
              <a:rPr lang="de-AT" altLang="de-DE" sz="3600" dirty="0" smtClean="0"/>
              <a:t> z.B. über die </a:t>
            </a:r>
            <a:r>
              <a:rPr lang="de-AT" altLang="de-DE" sz="3600" b="1" dirty="0" smtClean="0"/>
              <a:t>Mengenregelung beim</a:t>
            </a:r>
            <a:r>
              <a:rPr lang="de-AT" altLang="de-DE" sz="3600" dirty="0" smtClean="0"/>
              <a:t> </a:t>
            </a:r>
            <a:r>
              <a:rPr lang="de-AT" altLang="de-DE" sz="3600" b="1" dirty="0" smtClean="0"/>
              <a:t>Milchmarkt </a:t>
            </a:r>
            <a:r>
              <a:rPr lang="de-AT" altLang="de-DE" sz="3600" dirty="0" smtClean="0"/>
              <a:t>oder den </a:t>
            </a:r>
            <a:r>
              <a:rPr lang="de-AT" altLang="de-DE" sz="3600" b="1" dirty="0" smtClean="0"/>
              <a:t>Flächenbezug</a:t>
            </a:r>
            <a:r>
              <a:rPr lang="de-AT" altLang="de-DE" sz="3600" dirty="0" smtClean="0"/>
              <a:t> </a:t>
            </a:r>
            <a:r>
              <a:rPr lang="de-AT" altLang="de-DE" sz="3600" dirty="0" err="1" smtClean="0"/>
              <a:t>öff</a:t>
            </a:r>
            <a:r>
              <a:rPr lang="de-AT" altLang="de-DE" sz="3600" dirty="0" smtClean="0"/>
              <a:t>. Zahlungen an sich gerissen.</a:t>
            </a:r>
          </a:p>
          <a:p>
            <a:pPr eaLnBrk="1" hangingPunct="1">
              <a:lnSpc>
                <a:spcPct val="80000"/>
              </a:lnSpc>
              <a:spcBef>
                <a:spcPts val="2400"/>
              </a:spcBef>
            </a:pPr>
            <a:r>
              <a:rPr lang="de-AT" altLang="de-DE" sz="3600" dirty="0">
                <a:solidFill>
                  <a:srgbClr val="FF6600"/>
                </a:solidFill>
              </a:rPr>
              <a:t>M</a:t>
            </a:r>
            <a:r>
              <a:rPr lang="de-AT" altLang="de-DE" sz="3600" dirty="0" smtClean="0">
                <a:solidFill>
                  <a:srgbClr val="FF6600"/>
                </a:solidFill>
              </a:rPr>
              <a:t>an sieht es am Beispiel von Maximilian Graf </a:t>
            </a:r>
            <a:r>
              <a:rPr lang="de-AT" altLang="de-DE" sz="3600" dirty="0" err="1" smtClean="0">
                <a:solidFill>
                  <a:srgbClr val="FF6600"/>
                </a:solidFill>
              </a:rPr>
              <a:t>Hardegg</a:t>
            </a:r>
            <a:r>
              <a:rPr lang="de-AT" altLang="de-DE" sz="3600" dirty="0">
                <a:solidFill>
                  <a:srgbClr val="FF6600"/>
                </a:solidFill>
              </a:rPr>
              <a:t> </a:t>
            </a:r>
            <a:r>
              <a:rPr lang="de-AT" altLang="de-DE" sz="3600" dirty="0" smtClean="0">
                <a:solidFill>
                  <a:srgbClr val="FF6600"/>
                </a:solidFill>
              </a:rPr>
              <a:t>wenn er dem „Normalen Bauern“ die </a:t>
            </a:r>
            <a:r>
              <a:rPr lang="de-AT" altLang="de-DE" sz="3600" dirty="0" err="1" smtClean="0">
                <a:solidFill>
                  <a:srgbClr val="FF6600"/>
                </a:solidFill>
              </a:rPr>
              <a:t>Frderung</a:t>
            </a:r>
            <a:r>
              <a:rPr lang="de-AT" altLang="de-DE" sz="3600" dirty="0" smtClean="0">
                <a:solidFill>
                  <a:srgbClr val="FF6600"/>
                </a:solidFill>
              </a:rPr>
              <a:t> abspricht.</a:t>
            </a:r>
            <a:endParaRPr lang="de-AT" altLang="de-DE" sz="3600" dirty="0" smtClean="0"/>
          </a:p>
        </p:txBody>
      </p:sp>
      <p:sp>
        <p:nvSpPr>
          <p:cNvPr id="12292" name="Fußzeilenplatzhalt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 smtClean="0"/>
              <a:t>Franz Rohrmoser Konfliktforscher</a:t>
            </a:r>
          </a:p>
        </p:txBody>
      </p:sp>
    </p:spTree>
    <p:extLst>
      <p:ext uri="{BB962C8B-B14F-4D97-AF65-F5344CB8AC3E}">
        <p14:creationId xmlns:p14="http://schemas.microsoft.com/office/powerpoint/2010/main" xmlns="" val="38476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196975"/>
          </a:xfrm>
        </p:spPr>
        <p:txBody>
          <a:bodyPr>
            <a:normAutofit fontScale="90000"/>
          </a:bodyPr>
          <a:lstStyle/>
          <a:p>
            <a:r>
              <a:rPr lang="de-AT" altLang="de-DE" smtClean="0">
                <a:solidFill>
                  <a:srgbClr val="FF0000"/>
                </a:solidFill>
              </a:rPr>
              <a:t>Wo ist die Wut der Bauern und Bäuerinnen ?</a:t>
            </a:r>
          </a:p>
        </p:txBody>
      </p:sp>
      <p:sp>
        <p:nvSpPr>
          <p:cNvPr id="14339" name="Untertitel 2"/>
          <p:cNvSpPr>
            <a:spLocks noGrp="1"/>
          </p:cNvSpPr>
          <p:nvPr>
            <p:ph type="subTitle" idx="1"/>
          </p:nvPr>
        </p:nvSpPr>
        <p:spPr>
          <a:xfrm>
            <a:off x="0" y="1268413"/>
            <a:ext cx="9144000" cy="5589587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de-AT" altLang="de-DE" sz="2800" i="1" dirty="0"/>
              <a:t>…..dass es </a:t>
            </a:r>
            <a:r>
              <a:rPr lang="de-AT" altLang="de-DE" sz="2800" b="1" i="1" dirty="0"/>
              <a:t>keinen Sinn</a:t>
            </a:r>
            <a:r>
              <a:rPr lang="de-AT" altLang="de-DE" sz="2800" i="1" dirty="0"/>
              <a:t> mache, für kleinere Betriebe Förderungen auszuzahlen, da diese </a:t>
            </a:r>
            <a:r>
              <a:rPr lang="de-AT" altLang="de-DE" sz="2800" b="1" i="1" dirty="0"/>
              <a:t>sowieso keine Zukunft hätten</a:t>
            </a:r>
            <a:r>
              <a:rPr lang="de-AT" altLang="de-DE" sz="2800" i="1" dirty="0"/>
              <a:t> und daher schade um das Geld sei </a:t>
            </a:r>
            <a:endParaRPr lang="de-AT" altLang="de-DE" sz="2800" dirty="0" smtClean="0"/>
          </a:p>
          <a:p>
            <a:pPr algn="l">
              <a:spcBef>
                <a:spcPts val="1800"/>
              </a:spcBef>
            </a:pPr>
            <a:r>
              <a:rPr lang="de-AT" altLang="de-DE" dirty="0" smtClean="0"/>
              <a:t>Das ist ein verletzender Angriff auf die bäuerliche Existenz</a:t>
            </a:r>
          </a:p>
          <a:p>
            <a:pPr algn="l">
              <a:spcBef>
                <a:spcPts val="1800"/>
              </a:spcBef>
            </a:pPr>
            <a:r>
              <a:rPr lang="de-AT" altLang="de-DE" dirty="0" smtClean="0">
                <a:solidFill>
                  <a:srgbClr val="FF0000"/>
                </a:solidFill>
              </a:rPr>
              <a:t>Besser darüber sprechen statt Schlucken und Resignieren</a:t>
            </a:r>
          </a:p>
          <a:p>
            <a:pPr algn="l">
              <a:spcBef>
                <a:spcPts val="1800"/>
              </a:spcBef>
            </a:pPr>
            <a:r>
              <a:rPr lang="de-AT" altLang="de-DE" dirty="0" smtClean="0"/>
              <a:t>Wut zeigen und sie zu Mut umwandeln</a:t>
            </a:r>
          </a:p>
          <a:p>
            <a:pPr algn="l">
              <a:spcBef>
                <a:spcPts val="1800"/>
              </a:spcBef>
            </a:pPr>
            <a:r>
              <a:rPr lang="de-AT" altLang="de-DE" dirty="0" smtClean="0">
                <a:solidFill>
                  <a:srgbClr val="FF0000"/>
                </a:solidFill>
              </a:rPr>
              <a:t>Frei werdende Energie für Wiederstand nutzen</a:t>
            </a:r>
          </a:p>
          <a:p>
            <a:pPr algn="l">
              <a:spcBef>
                <a:spcPts val="1800"/>
              </a:spcBef>
            </a:pPr>
            <a:endParaRPr lang="de-AT" altLang="de-DE" dirty="0" smtClean="0">
              <a:solidFill>
                <a:srgbClr val="FF0000"/>
              </a:solidFill>
            </a:endParaRPr>
          </a:p>
          <a:p>
            <a:pPr algn="l"/>
            <a:endParaRPr lang="de-AT" altLang="de-DE" dirty="0" smtClean="0"/>
          </a:p>
        </p:txBody>
      </p:sp>
      <p:sp>
        <p:nvSpPr>
          <p:cNvPr id="14340" name="Fußzeilenplatzhalt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 smtClean="0"/>
              <a:t>Franz Rohrmoser Konfliktforscher</a:t>
            </a:r>
          </a:p>
        </p:txBody>
      </p:sp>
    </p:spTree>
    <p:extLst>
      <p:ext uri="{BB962C8B-B14F-4D97-AF65-F5344CB8AC3E}">
        <p14:creationId xmlns:p14="http://schemas.microsoft.com/office/powerpoint/2010/main" xmlns="" val="341487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324975" cy="792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AT" altLang="de-DE" sz="3600" smtClean="0">
                <a:solidFill>
                  <a:srgbClr val="FF6600"/>
                </a:solidFill>
              </a:rPr>
              <a:t>Wachstums-Dynamik </a:t>
            </a:r>
            <a:br>
              <a:rPr lang="de-AT" altLang="de-DE" sz="3600" smtClean="0">
                <a:solidFill>
                  <a:srgbClr val="FF6600"/>
                </a:solidFill>
              </a:rPr>
            </a:br>
            <a:r>
              <a:rPr lang="de-AT" altLang="de-DE" sz="3200" smtClean="0">
                <a:solidFill>
                  <a:srgbClr val="FF6600"/>
                </a:solidFill>
              </a:rPr>
              <a:t>Begriffsklärung mit 4 Eskalationsstufen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496887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ts val="2400"/>
              </a:spcBef>
              <a:buFontTx/>
              <a:buNone/>
            </a:pPr>
            <a:r>
              <a:rPr lang="de-AT" altLang="de-DE" sz="2400" dirty="0" smtClean="0"/>
              <a:t>1) </a:t>
            </a:r>
            <a:r>
              <a:rPr lang="de-AT" altLang="de-DE" sz="2800" dirty="0" smtClean="0"/>
              <a:t>Betriebliche Wachstums-Dynamik, Trend, </a:t>
            </a:r>
            <a:r>
              <a:rPr lang="de-AT" altLang="de-DE" sz="2800" b="1" dirty="0" smtClean="0"/>
              <a:t>Strömung mit  Wirkung von Kräften</a:t>
            </a:r>
          </a:p>
          <a:p>
            <a:pPr marL="609600" indent="-609600" eaLnBrk="1" hangingPunct="1">
              <a:lnSpc>
                <a:spcPct val="90000"/>
              </a:lnSpc>
              <a:spcBef>
                <a:spcPts val="2400"/>
              </a:spcBef>
              <a:buFontTx/>
              <a:buNone/>
            </a:pPr>
            <a:r>
              <a:rPr lang="de-AT" altLang="de-DE" sz="2800" dirty="0" smtClean="0"/>
              <a:t>2) </a:t>
            </a:r>
            <a:r>
              <a:rPr lang="de-AT" altLang="de-DE" sz="2800" b="1" dirty="0" smtClean="0">
                <a:solidFill>
                  <a:srgbClr val="FF6600"/>
                </a:solidFill>
              </a:rPr>
              <a:t>Eigendynamik,</a:t>
            </a:r>
            <a:r>
              <a:rPr lang="de-AT" altLang="de-DE" sz="2800" dirty="0" smtClean="0">
                <a:solidFill>
                  <a:srgbClr val="FF6600"/>
                </a:solidFill>
              </a:rPr>
              <a:t> </a:t>
            </a:r>
            <a:r>
              <a:rPr lang="de-AT" altLang="de-DE" sz="2800" b="1" dirty="0" smtClean="0">
                <a:solidFill>
                  <a:srgbClr val="FF6600"/>
                </a:solidFill>
              </a:rPr>
              <a:t>eigenständige Kräfte werden wirksam.</a:t>
            </a:r>
            <a:r>
              <a:rPr lang="de-AT" altLang="de-DE" sz="2800" dirty="0" smtClean="0">
                <a:solidFill>
                  <a:srgbClr val="FF6600"/>
                </a:solidFill>
              </a:rPr>
              <a:t> Zunehmender Verlust an politischer Steuerung</a:t>
            </a:r>
          </a:p>
          <a:p>
            <a:pPr marL="609600" indent="-609600" eaLnBrk="1" hangingPunct="1">
              <a:lnSpc>
                <a:spcPct val="90000"/>
              </a:lnSpc>
              <a:spcBef>
                <a:spcPts val="2400"/>
              </a:spcBef>
              <a:buFontTx/>
              <a:buAutoNum type="arabicParenR" startAt="3"/>
            </a:pPr>
            <a:r>
              <a:rPr lang="de-AT" altLang="de-DE" sz="2800" b="1" dirty="0" smtClean="0"/>
              <a:t>Wechselwirkende Verstärkung</a:t>
            </a:r>
            <a:r>
              <a:rPr lang="de-AT" altLang="de-DE" sz="2800" dirty="0" smtClean="0"/>
              <a:t>: Betrieb A will nachziehen u. Vorsprung sichern. Betrieb B nachziehen u. Vorsprung sichern </a:t>
            </a:r>
            <a:r>
              <a:rPr lang="de-AT" altLang="de-DE" sz="2800" dirty="0" err="1" smtClean="0"/>
              <a:t>usw</a:t>
            </a:r>
            <a:r>
              <a:rPr lang="de-AT" altLang="de-DE" sz="2800" dirty="0" smtClean="0"/>
              <a:t>….</a:t>
            </a:r>
          </a:p>
          <a:p>
            <a:pPr marL="609600" indent="-609600" eaLnBrk="1" hangingPunct="1">
              <a:lnSpc>
                <a:spcPct val="90000"/>
              </a:lnSpc>
              <a:spcBef>
                <a:spcPts val="2400"/>
              </a:spcBef>
              <a:buFontTx/>
              <a:buNone/>
            </a:pPr>
            <a:r>
              <a:rPr lang="de-AT" altLang="de-DE" sz="2800" dirty="0" smtClean="0">
                <a:solidFill>
                  <a:srgbClr val="FF6600"/>
                </a:solidFill>
              </a:rPr>
              <a:t>4) </a:t>
            </a:r>
            <a:r>
              <a:rPr lang="de-AT" altLang="de-DE" sz="2800" b="1" dirty="0" smtClean="0">
                <a:solidFill>
                  <a:srgbClr val="FF6600"/>
                </a:solidFill>
              </a:rPr>
              <a:t>Selbstzerstörender Wettlauf, der Milchpreis geht in den Keller, </a:t>
            </a:r>
            <a:r>
              <a:rPr lang="de-AT" altLang="de-DE" sz="2800" dirty="0" smtClean="0">
                <a:solidFill>
                  <a:srgbClr val="FF6600"/>
                </a:solidFill>
              </a:rPr>
              <a:t>die hohen Kredite können nicht mehr bezahlt werden etc….</a:t>
            </a:r>
            <a:endParaRPr lang="de-AT" altLang="de-DE" sz="28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de-AT" altLang="de-DE" sz="2400" dirty="0" smtClean="0"/>
          </a:p>
        </p:txBody>
      </p:sp>
      <p:sp>
        <p:nvSpPr>
          <p:cNvPr id="4100" name="Fußzeilenplatzhalt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 smtClean="0"/>
              <a:t>Franz Rohrmoser Konfliktforscher</a:t>
            </a:r>
          </a:p>
        </p:txBody>
      </p:sp>
    </p:spTree>
    <p:extLst>
      <p:ext uri="{BB962C8B-B14F-4D97-AF65-F5344CB8AC3E}">
        <p14:creationId xmlns:p14="http://schemas.microsoft.com/office/powerpoint/2010/main" xmlns="" val="2651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ctrTitle"/>
          </p:nvPr>
        </p:nvSpPr>
        <p:spPr>
          <a:xfrm>
            <a:off x="250825" y="0"/>
            <a:ext cx="8713788" cy="1412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AT" altLang="de-DE" smtClean="0">
                <a:solidFill>
                  <a:srgbClr val="FF0000"/>
                </a:solidFill>
              </a:rPr>
              <a:t/>
            </a:r>
            <a:br>
              <a:rPr lang="de-AT" altLang="de-DE" smtClean="0">
                <a:solidFill>
                  <a:srgbClr val="FF0000"/>
                </a:solidFill>
              </a:rPr>
            </a:br>
            <a:r>
              <a:rPr lang="de-AT" altLang="de-DE" smtClean="0">
                <a:solidFill>
                  <a:srgbClr val="FF0000"/>
                </a:solidFill>
              </a:rPr>
              <a:t>In Deutschland tobt der Wachstumswahn</a:t>
            </a:r>
            <a:br>
              <a:rPr lang="de-AT" altLang="de-DE" smtClean="0">
                <a:solidFill>
                  <a:srgbClr val="FF0000"/>
                </a:solidFill>
              </a:rPr>
            </a:br>
            <a:endParaRPr lang="de-AT" altLang="de-DE" smtClean="0"/>
          </a:p>
        </p:txBody>
      </p:sp>
      <p:sp>
        <p:nvSpPr>
          <p:cNvPr id="8195" name="Untertitel 2"/>
          <p:cNvSpPr>
            <a:spLocks noGrp="1"/>
          </p:cNvSpPr>
          <p:nvPr>
            <p:ph type="subTitle" idx="1"/>
          </p:nvPr>
        </p:nvSpPr>
        <p:spPr>
          <a:xfrm>
            <a:off x="179388" y="1484313"/>
            <a:ext cx="8856662" cy="5616575"/>
          </a:xfrm>
        </p:spPr>
        <p:txBody>
          <a:bodyPr/>
          <a:lstStyle/>
          <a:p>
            <a:pPr algn="l" eaLnBrk="1" hangingPunct="1">
              <a:spcBef>
                <a:spcPts val="2400"/>
              </a:spcBef>
            </a:pPr>
            <a:r>
              <a:rPr lang="de-AT" altLang="de-DE" dirty="0" smtClean="0"/>
              <a:t>Wachstumsbetriebe mit 500 Kühen bezeichnen sich selber als die Zukunftsbetriebe.</a:t>
            </a:r>
          </a:p>
          <a:p>
            <a:pPr algn="l" eaLnBrk="1" hangingPunct="1">
              <a:spcBef>
                <a:spcPts val="2400"/>
              </a:spcBef>
            </a:pPr>
            <a:r>
              <a:rPr lang="de-AT" altLang="de-DE" dirty="0" smtClean="0">
                <a:solidFill>
                  <a:srgbClr val="FF0000"/>
                </a:solidFill>
              </a:rPr>
              <a:t>Sie übergeben dem Minister Schmid einen Brandbrief mit der Forderung um Soforthilfe zur Zinsverbilligung. Die Großen sind in Krise.</a:t>
            </a:r>
          </a:p>
          <a:p>
            <a:pPr algn="l" eaLnBrk="1" hangingPunct="1">
              <a:spcBef>
                <a:spcPts val="2400"/>
              </a:spcBef>
            </a:pPr>
            <a:r>
              <a:rPr lang="de-AT" altLang="de-DE" dirty="0" smtClean="0"/>
              <a:t>Dabei haben sie als Große bereits Vorteile: höhere Milchpreise und niedrigere Sozialversicherung etc. Was ist da los ??</a:t>
            </a:r>
          </a:p>
        </p:txBody>
      </p:sp>
      <p:sp>
        <p:nvSpPr>
          <p:cNvPr id="8196" name="Fußzeilenplatzhalt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 smtClean="0"/>
              <a:t>Franz Rohrmoser Konfliktforscher</a:t>
            </a:r>
          </a:p>
        </p:txBody>
      </p:sp>
    </p:spTree>
    <p:extLst>
      <p:ext uri="{BB962C8B-B14F-4D97-AF65-F5344CB8AC3E}">
        <p14:creationId xmlns:p14="http://schemas.microsoft.com/office/powerpoint/2010/main" xmlns="" val="186591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ctrTitle"/>
          </p:nvPr>
        </p:nvSpPr>
        <p:spPr>
          <a:xfrm>
            <a:off x="26988" y="0"/>
            <a:ext cx="8964612" cy="1268413"/>
          </a:xfrm>
        </p:spPr>
        <p:txBody>
          <a:bodyPr/>
          <a:lstStyle/>
          <a:p>
            <a:r>
              <a:rPr lang="de-AT" altLang="de-DE" sz="3200" smtClean="0">
                <a:solidFill>
                  <a:srgbClr val="FF0000"/>
                </a:solidFill>
              </a:rPr>
              <a:t>Kleinere Aushungern </a:t>
            </a:r>
            <a:r>
              <a:rPr lang="de-AT" altLang="de-DE" smtClean="0">
                <a:solidFill>
                  <a:srgbClr val="FF0000"/>
                </a:solidFill>
              </a:rPr>
              <a:t/>
            </a:r>
            <a:br>
              <a:rPr lang="de-AT" altLang="de-DE" smtClean="0">
                <a:solidFill>
                  <a:srgbClr val="FF0000"/>
                </a:solidFill>
              </a:rPr>
            </a:br>
            <a:r>
              <a:rPr lang="de-AT" altLang="de-DE" sz="1600" smtClean="0">
                <a:solidFill>
                  <a:srgbClr val="FF0000"/>
                </a:solidFill>
              </a:rPr>
              <a:t>Tel.-Gespräch eines hohen Beamten im  bayrischen L.-Ministerium   mit  einem  Bekannten</a:t>
            </a:r>
          </a:p>
        </p:txBody>
      </p:sp>
      <p:sp>
        <p:nvSpPr>
          <p:cNvPr id="10243" name="Untertitel 2"/>
          <p:cNvSpPr>
            <a:spLocks noGrp="1"/>
          </p:cNvSpPr>
          <p:nvPr>
            <p:ph type="subTitle" idx="1"/>
          </p:nvPr>
        </p:nvSpPr>
        <p:spPr>
          <a:xfrm>
            <a:off x="0" y="1236663"/>
            <a:ext cx="9144000" cy="5589587"/>
          </a:xfrm>
        </p:spPr>
        <p:txBody>
          <a:bodyPr/>
          <a:lstStyle/>
          <a:p>
            <a:pPr algn="l">
              <a:spcBef>
                <a:spcPts val="2400"/>
              </a:spcBef>
            </a:pPr>
            <a:r>
              <a:rPr lang="de-AT" altLang="de-DE" dirty="0" smtClean="0"/>
              <a:t>Große Milchbetriebe und die Industrie steuern  die Preise über längere Zeit auf niederen Niveau.</a:t>
            </a:r>
          </a:p>
          <a:p>
            <a:pPr algn="l">
              <a:spcBef>
                <a:spcPts val="2400"/>
              </a:spcBef>
            </a:pPr>
            <a:r>
              <a:rPr lang="de-AT" altLang="de-DE" dirty="0" smtClean="0">
                <a:solidFill>
                  <a:srgbClr val="FF0000"/>
                </a:solidFill>
              </a:rPr>
              <a:t>Ein Niveau, in dem sie als Große noch durchkommen. Kleinere verlieren den Mut weil sie mit dem Preis draufzahlen.</a:t>
            </a:r>
          </a:p>
          <a:p>
            <a:pPr algn="l">
              <a:spcBef>
                <a:spcPts val="2400"/>
              </a:spcBef>
            </a:pPr>
            <a:r>
              <a:rPr lang="de-AT" altLang="de-DE" dirty="0" smtClean="0"/>
              <a:t>Viele geben auf, ihr Grund wird frei für die Größeren für Pacht oder Kauf. </a:t>
            </a:r>
          </a:p>
          <a:p>
            <a:pPr algn="l">
              <a:spcBef>
                <a:spcPts val="2400"/>
              </a:spcBef>
            </a:pPr>
            <a:r>
              <a:rPr lang="de-AT" altLang="de-DE" dirty="0" smtClean="0">
                <a:solidFill>
                  <a:srgbClr val="FF0000"/>
                </a:solidFill>
              </a:rPr>
              <a:t>Manche passen zu wenig auf sich auf und verlieren auch ihren Grund.</a:t>
            </a:r>
          </a:p>
        </p:txBody>
      </p:sp>
      <p:sp>
        <p:nvSpPr>
          <p:cNvPr id="10244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 smtClean="0"/>
              <a:t>Franz Rohrmoser Konfliktforscher</a:t>
            </a:r>
          </a:p>
        </p:txBody>
      </p:sp>
    </p:spTree>
    <p:extLst>
      <p:ext uri="{BB962C8B-B14F-4D97-AF65-F5344CB8AC3E}">
        <p14:creationId xmlns:p14="http://schemas.microsoft.com/office/powerpoint/2010/main" xmlns="" val="34612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AT" altLang="de-DE" sz="4000" smtClean="0">
                <a:solidFill>
                  <a:srgbClr val="FF6600"/>
                </a:solidFill>
              </a:rPr>
              <a:t>Identifikation mit dem Angreifer</a:t>
            </a:r>
            <a:br>
              <a:rPr lang="de-AT" altLang="de-DE" sz="4000" smtClean="0">
                <a:solidFill>
                  <a:srgbClr val="FF6600"/>
                </a:solidFill>
              </a:rPr>
            </a:br>
            <a:r>
              <a:rPr lang="de-AT" altLang="de-DE" sz="4000" smtClean="0">
                <a:solidFill>
                  <a:srgbClr val="FF6600"/>
                </a:solidFill>
              </a:rPr>
              <a:t>Begriffsklärung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4525963"/>
          </a:xfrm>
        </p:spPr>
        <p:txBody>
          <a:bodyPr>
            <a:noAutofit/>
          </a:bodyPr>
          <a:lstStyle/>
          <a:p>
            <a:pPr marL="609600" indent="-609600" eaLnBrk="1" hangingPunct="1">
              <a:spcBef>
                <a:spcPts val="1800"/>
              </a:spcBef>
              <a:buFontTx/>
              <a:buNone/>
            </a:pPr>
            <a:r>
              <a:rPr lang="de-AT" altLang="de-DE" b="1" dirty="0" smtClean="0"/>
              <a:t>Unterscheidung</a:t>
            </a:r>
            <a:r>
              <a:rPr lang="de-AT" altLang="de-DE" dirty="0" smtClean="0"/>
              <a:t> zwischen zwei Formen des Psycho-</a:t>
            </a:r>
          </a:p>
          <a:p>
            <a:pPr marL="0" indent="0" eaLnBrk="1" hangingPunct="1">
              <a:spcBef>
                <a:spcPts val="1800"/>
              </a:spcBef>
              <a:buFontTx/>
              <a:buNone/>
            </a:pPr>
            <a:r>
              <a:rPr lang="de-AT" altLang="de-DE" dirty="0" smtClean="0"/>
              <a:t>logischen Phänomens der Identifikation mit dem Angreifer:</a:t>
            </a:r>
            <a:endParaRPr lang="de-AT" altLang="de-DE" sz="1100" dirty="0" smtClean="0"/>
          </a:p>
          <a:p>
            <a:pPr marL="609600" indent="-609600" eaLnBrk="1" hangingPunct="1">
              <a:spcBef>
                <a:spcPts val="1800"/>
              </a:spcBef>
              <a:buFontTx/>
              <a:buAutoNum type="arabicParenR"/>
            </a:pPr>
            <a:r>
              <a:rPr lang="de-AT" altLang="de-DE" dirty="0" smtClean="0">
                <a:solidFill>
                  <a:srgbClr val="FF0000"/>
                </a:solidFill>
              </a:rPr>
              <a:t>die </a:t>
            </a:r>
            <a:r>
              <a:rPr lang="de-AT" altLang="de-DE" b="1" dirty="0" smtClean="0">
                <a:solidFill>
                  <a:srgbClr val="FF0000"/>
                </a:solidFill>
              </a:rPr>
              <a:t>nachahmende</a:t>
            </a:r>
            <a:r>
              <a:rPr lang="de-AT" altLang="de-DE" dirty="0" smtClean="0">
                <a:solidFill>
                  <a:srgbClr val="FF0000"/>
                </a:solidFill>
              </a:rPr>
              <a:t> Form  „ich will sein wie er“</a:t>
            </a:r>
          </a:p>
          <a:p>
            <a:pPr marL="609600" indent="-609600" eaLnBrk="1" hangingPunct="1">
              <a:spcBef>
                <a:spcPts val="1800"/>
              </a:spcBef>
              <a:buFontTx/>
              <a:buNone/>
            </a:pPr>
            <a:r>
              <a:rPr lang="de-AT" altLang="de-DE" dirty="0" smtClean="0"/>
              <a:t>2) die </a:t>
            </a:r>
            <a:r>
              <a:rPr lang="de-AT" altLang="de-DE" b="1" dirty="0" smtClean="0"/>
              <a:t>unterwerfende</a:t>
            </a:r>
            <a:r>
              <a:rPr lang="de-AT" altLang="de-DE" dirty="0" smtClean="0"/>
              <a:t> Form  </a:t>
            </a:r>
          </a:p>
          <a:p>
            <a:pPr marL="609600" indent="-609600" eaLnBrk="1" hangingPunct="1">
              <a:spcBef>
                <a:spcPts val="1800"/>
              </a:spcBef>
              <a:buFontTx/>
              <a:buNone/>
            </a:pPr>
            <a:r>
              <a:rPr lang="de-AT" altLang="de-DE" dirty="0" smtClean="0"/>
              <a:t>„Unterwerfung aus Folge einer einseitigen Abhängigkeit“</a:t>
            </a:r>
          </a:p>
        </p:txBody>
      </p:sp>
      <p:sp>
        <p:nvSpPr>
          <p:cNvPr id="18436" name="Fußzeilenplatzhalt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 smtClean="0"/>
              <a:t>Franz Rohrmoser Konfliktforscher</a:t>
            </a:r>
          </a:p>
        </p:txBody>
      </p:sp>
    </p:spTree>
    <p:extLst>
      <p:ext uri="{BB962C8B-B14F-4D97-AF65-F5344CB8AC3E}">
        <p14:creationId xmlns:p14="http://schemas.microsoft.com/office/powerpoint/2010/main" xmlns="" val="335633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1415</Words>
  <Application>Microsoft Office PowerPoint</Application>
  <PresentationFormat>Bildschirmpräsentation (4:3)</PresentationFormat>
  <Paragraphs>143</Paragraphs>
  <Slides>27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Larissa</vt:lpstr>
      <vt:lpstr>IG-Milch: Nicht  Wachsen und Weichen Wir gehen den solidarischen Weg</vt:lpstr>
      <vt:lpstr>Vier politische Begriffe</vt:lpstr>
      <vt:lpstr>Berlin: Das Zentrum der Wachstumsdynamik </vt:lpstr>
      <vt:lpstr>  Machtkonzentrationen bearbeiten  </vt:lpstr>
      <vt:lpstr>Wo ist die Wut der Bauern und Bäuerinnen ?</vt:lpstr>
      <vt:lpstr>Wachstums-Dynamik  Begriffsklärung mit 4 Eskalationsstufen</vt:lpstr>
      <vt:lpstr> In Deutschland tobt der Wachstumswahn </vt:lpstr>
      <vt:lpstr>Kleinere Aushungern  Tel.-Gespräch eines hohen Beamten im  bayrischen L.-Ministerium   mit  einem  Bekannten</vt:lpstr>
      <vt:lpstr>Identifikation mit dem Angreifer Begriffsklärung</vt:lpstr>
      <vt:lpstr>Die Identifikation mit dem Großen aus  Nachahmung bearbeiten</vt:lpstr>
      <vt:lpstr>Bewusstseinsbildung: Identifikation und Nachahmung auflösen</vt:lpstr>
      <vt:lpstr>Lassen sich Bauernvertreter kaufen ? Missbrauch eines Vertrauensverhältnisses</vt:lpstr>
      <vt:lpstr>  Zwiespältigkeit der gekauften Bauernvertretung</vt:lpstr>
      <vt:lpstr> Abhängige Bauern im Zustand ohne Vertretung </vt:lpstr>
      <vt:lpstr>Die Identifikation mit dem Angreifer aus Unterwerfung</vt:lpstr>
      <vt:lpstr> Das Prinzip Verantwortung nach Hans Jonas  (1903 bis 1993 Deutsch amerikanischer Philosoph). </vt:lpstr>
      <vt:lpstr>Jonas sagt: „Gott greift nicht ein“</vt:lpstr>
      <vt:lpstr>Verantwortungslosigkeit  und  Arroganz in der Agrarpolitik</vt:lpstr>
      <vt:lpstr>Verantwortungslosigkeit auf der oberen Ebene</vt:lpstr>
      <vt:lpstr>Verantwortungslosigkeit auf der unteren Ebene: „Die kleinen Leute“.</vt:lpstr>
      <vt:lpstr>Die Arroganz der kleinen Leute</vt:lpstr>
      <vt:lpstr>Abwärtstrend und gefährliche Krise  </vt:lpstr>
      <vt:lpstr> IG-Milch bietet eine politische  Bühne, Zuschauer kommen zurück  auf die Bühne    </vt:lpstr>
      <vt:lpstr>Weg der Problem- und Konfliktbearbetung</vt:lpstr>
      <vt:lpstr>Vom ICH ODER DU zum ICH UND DU  Alternative: Gemeinsam überleben</vt:lpstr>
      <vt:lpstr>Spannung zwischen Wünschen und Ängsten aufnehmen, aushalten und bearbeiten </vt:lpstr>
      <vt:lpstr>Danke  für die Aufmerksamkeit</vt:lpstr>
    </vt:vector>
  </TitlesOfParts>
  <Company>MyCompany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IG-Milch: Nicht  Wachsen und Weichen Wir gehen den solidarischen Weg</dc:title>
  <dc:creator>Franz Rohrmoser</dc:creator>
  <cp:lastModifiedBy>Ewald Grünzweil</cp:lastModifiedBy>
  <cp:revision>46</cp:revision>
  <dcterms:created xsi:type="dcterms:W3CDTF">2015-12-04T18:52:09Z</dcterms:created>
  <dcterms:modified xsi:type="dcterms:W3CDTF">2015-12-09T22:03:00Z</dcterms:modified>
</cp:coreProperties>
</file>